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Lst>
  <p:sldSz cx="18288000" cy="10287000"/>
  <p:notesSz cx="6858000" cy="9144000"/>
  <p:embeddedFontLst>
    <p:embeddedFont>
      <p:font typeface="Arial" charset="1" panose="020B0604020202020204"/>
      <p:regular r:id="rId19"/>
    </p:embeddedFont>
    <p:embeddedFont>
      <p:font typeface="Arial Bold" charset="1" panose="020B0704020202020204"/>
      <p:regular r:id="rId20"/>
    </p:embeddedFont>
    <p:embeddedFont>
      <p:font typeface="Open Sans Bold" charset="1" panose="00000000000000000000"/>
      <p:regular r:id="rId21"/>
    </p:embeddedFont>
    <p:embeddedFont>
      <p:font typeface="Barlow Condensed Bold" charset="1" panose="00000806000000000000"/>
      <p:regular r:id="rId22"/>
    </p:embeddedFont>
    <p:embeddedFont>
      <p:font typeface="Barlow Condensed Semi-Bold" charset="1" panose="00000706000000000000"/>
      <p:regular r:id="rId23"/>
    </p:embeddedFont>
    <p:embeddedFont>
      <p:font typeface="Canva Sans Bold" charset="1" panose="020B0803030501040103"/>
      <p:regular r:id="rId24"/>
    </p:embeddedFont>
    <p:embeddedFont>
      <p:font typeface="Open Sauce Bold" charset="1" panose="00000800000000000000"/>
      <p:regular r:id="rId25"/>
    </p:embeddedFont>
    <p:embeddedFont>
      <p:font typeface="Helvetica World Bold" charset="1" panose="020B0800040000020004"/>
      <p:regular r:id="rId26"/>
    </p:embeddedFont>
    <p:embeddedFont>
      <p:font typeface="Object Sans Bold" charset="1" panose="00000300000000000000"/>
      <p:regular r:id="rId27"/>
    </p:embeddedFont>
    <p:embeddedFont>
      <p:font typeface="Object Sans" charset="1" panose="00000300000000000000"/>
      <p:regular r:id="rId28"/>
    </p:embeddedFont>
    <p:embeddedFont>
      <p:font typeface="Open Sauce" charset="1" panose="00000500000000000000"/>
      <p:regular r:id="rId29"/>
    </p:embeddedFont>
    <p:embeddedFont>
      <p:font typeface="Telegraf Bold" charset="1" panose="00000800000000000000"/>
      <p:regular r:id="rId30"/>
    </p:embeddedFont>
    <p:embeddedFont>
      <p:font typeface="Bricolage Grotesque Bold" charset="1" panose="020B0605040402000204"/>
      <p:regular r:id="rId31"/>
    </p:embeddedFont>
    <p:embeddedFont>
      <p:font typeface="HK Modular" charset="1" panose="00000800000000000000"/>
      <p:regular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24" Target="fonts/font24.fntdata" Type="http://schemas.openxmlformats.org/officeDocument/2006/relationships/font"/><Relationship Id="rId25" Target="fonts/font25.fntdata" Type="http://schemas.openxmlformats.org/officeDocument/2006/relationships/font"/><Relationship Id="rId26" Target="fonts/font26.fntdata" Type="http://schemas.openxmlformats.org/officeDocument/2006/relationships/font"/><Relationship Id="rId27" Target="fonts/font27.fntdata" Type="http://schemas.openxmlformats.org/officeDocument/2006/relationships/font"/><Relationship Id="rId28" Target="fonts/font28.fntdata" Type="http://schemas.openxmlformats.org/officeDocument/2006/relationships/font"/><Relationship Id="rId29" Target="fonts/font29.fntdata" Type="http://schemas.openxmlformats.org/officeDocument/2006/relationships/font"/><Relationship Id="rId3" Target="viewProps.xml" Type="http://schemas.openxmlformats.org/officeDocument/2006/relationships/viewProps"/><Relationship Id="rId30" Target="fonts/font30.fntdata" Type="http://schemas.openxmlformats.org/officeDocument/2006/relationships/font"/><Relationship Id="rId31" Target="fonts/font31.fntdata" Type="http://schemas.openxmlformats.org/officeDocument/2006/relationships/font"/><Relationship Id="rId32" Target="fonts/font32.fntdata" Type="http://schemas.openxmlformats.org/officeDocument/2006/relationships/font"/><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jpeg" Type="http://schemas.openxmlformats.org/officeDocument/2006/relationships/image"/><Relationship Id="rId4" Target="../media/image3.jpeg" Type="http://schemas.openxmlformats.org/officeDocument/2006/relationships/image"/><Relationship Id="rId5" Target="../media/image4.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3.png" Type="http://schemas.openxmlformats.org/officeDocument/2006/relationships/image"/><Relationship Id="rId11" Target="../media/image14.svg" Type="http://schemas.openxmlformats.org/officeDocument/2006/relationships/image"/><Relationship Id="rId12" Target="../media/image15.png" Type="http://schemas.openxmlformats.org/officeDocument/2006/relationships/image"/><Relationship Id="rId13" Target="../media/image16.svg" Type="http://schemas.openxmlformats.org/officeDocument/2006/relationships/image"/><Relationship Id="rId2" Target="../media/image5.png" Type="http://schemas.openxmlformats.org/officeDocument/2006/relationships/image"/><Relationship Id="rId3" Target="../media/image6.sv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 Id="rId6" Target="../media/image9.png" Type="http://schemas.openxmlformats.org/officeDocument/2006/relationships/image"/><Relationship Id="rId7" Target="../media/image10.svg" Type="http://schemas.openxmlformats.org/officeDocument/2006/relationships/image"/><Relationship Id="rId8" Target="../media/image11.png" Type="http://schemas.openxmlformats.org/officeDocument/2006/relationships/image"/><Relationship Id="rId9" Target="../media/image12.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png" Type="http://schemas.openxmlformats.org/officeDocument/2006/relationships/image"/><Relationship Id="rId3" Target="../media/image18.svg" Type="http://schemas.openxmlformats.org/officeDocument/2006/relationships/image"/><Relationship Id="rId4" Target="../media/image19.png" Type="http://schemas.openxmlformats.org/officeDocument/2006/relationships/image"/><Relationship Id="rId5" Target="../media/image20.svg" Type="http://schemas.openxmlformats.org/officeDocument/2006/relationships/image"/><Relationship Id="rId6" Target="../media/image21.png" Type="http://schemas.openxmlformats.org/officeDocument/2006/relationships/image"/><Relationship Id="rId7" Target="../media/image22.svg" Type="http://schemas.openxmlformats.org/officeDocument/2006/relationships/image"/><Relationship Id="rId8" Target="../media/image23.png" Type="http://schemas.openxmlformats.org/officeDocument/2006/relationships/image"/><Relationship Id="rId9" Target="../media/image24.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3.png" Type="http://schemas.openxmlformats.org/officeDocument/2006/relationships/image"/><Relationship Id="rId11" Target="../media/image34.svg" Type="http://schemas.openxmlformats.org/officeDocument/2006/relationships/image"/><Relationship Id="rId12" Target="../media/image35.png" Type="http://schemas.openxmlformats.org/officeDocument/2006/relationships/image"/><Relationship Id="rId13" Target="../media/image36.svg" Type="http://schemas.openxmlformats.org/officeDocument/2006/relationships/image"/><Relationship Id="rId14" Target="../media/image37.png" Type="http://schemas.openxmlformats.org/officeDocument/2006/relationships/image"/><Relationship Id="rId15" Target="../media/image38.svg" Type="http://schemas.openxmlformats.org/officeDocument/2006/relationships/image"/><Relationship Id="rId16" Target="../media/image39.png" Type="http://schemas.openxmlformats.org/officeDocument/2006/relationships/image"/><Relationship Id="rId17" Target="../media/image40.svg" Type="http://schemas.openxmlformats.org/officeDocument/2006/relationships/image"/><Relationship Id="rId18" Target="../media/image41.png" Type="http://schemas.openxmlformats.org/officeDocument/2006/relationships/image"/><Relationship Id="rId19" Target="../media/image42.svg" Type="http://schemas.openxmlformats.org/officeDocument/2006/relationships/image"/><Relationship Id="rId2" Target="../media/image25.png" Type="http://schemas.openxmlformats.org/officeDocument/2006/relationships/image"/><Relationship Id="rId20" Target="../media/image43.png" Type="http://schemas.openxmlformats.org/officeDocument/2006/relationships/image"/><Relationship Id="rId21" Target="../media/image44.svg" Type="http://schemas.openxmlformats.org/officeDocument/2006/relationships/image"/><Relationship Id="rId3" Target="../media/image26.svg" Type="http://schemas.openxmlformats.org/officeDocument/2006/relationships/image"/><Relationship Id="rId4" Target="../media/image27.png" Type="http://schemas.openxmlformats.org/officeDocument/2006/relationships/image"/><Relationship Id="rId5" Target="../media/image28.svg" Type="http://schemas.openxmlformats.org/officeDocument/2006/relationships/image"/><Relationship Id="rId6" Target="../media/image29.png" Type="http://schemas.openxmlformats.org/officeDocument/2006/relationships/image"/><Relationship Id="rId7" Target="../media/image30.svg" Type="http://schemas.openxmlformats.org/officeDocument/2006/relationships/image"/><Relationship Id="rId8" Target="../media/image31.png" Type="http://schemas.openxmlformats.org/officeDocument/2006/relationships/image"/><Relationship Id="rId9" Target="../media/image32.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5.png" Type="http://schemas.openxmlformats.org/officeDocument/2006/relationships/image"/><Relationship Id="rId3" Target="../media/image46.svg" Type="http://schemas.openxmlformats.org/officeDocument/2006/relationships/image"/><Relationship Id="rId4" Target="../media/image47.png" Type="http://schemas.openxmlformats.org/officeDocument/2006/relationships/image"/><Relationship Id="rId5" Target="../media/image48.svg" Type="http://schemas.openxmlformats.org/officeDocument/2006/relationships/image"/><Relationship Id="rId6" Target="../media/image49.png" Type="http://schemas.openxmlformats.org/officeDocument/2006/relationships/image"/><Relationship Id="rId7" Target="../media/image50.svg" Type="http://schemas.openxmlformats.org/officeDocument/2006/relationships/image"/><Relationship Id="rId8" Target="../media/image51.png" Type="http://schemas.openxmlformats.org/officeDocument/2006/relationships/image"/><Relationship Id="rId9" Target="../media/image52.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61.png" Type="http://schemas.openxmlformats.org/officeDocument/2006/relationships/image"/><Relationship Id="rId11" Target="../media/image62.svg" Type="http://schemas.openxmlformats.org/officeDocument/2006/relationships/image"/><Relationship Id="rId12" Target="../media/image63.png" Type="http://schemas.openxmlformats.org/officeDocument/2006/relationships/image"/><Relationship Id="rId13" Target="../media/image64.svg" Type="http://schemas.openxmlformats.org/officeDocument/2006/relationships/image"/><Relationship Id="rId2" Target="../media/image53.png" Type="http://schemas.openxmlformats.org/officeDocument/2006/relationships/image"/><Relationship Id="rId3" Target="../media/image54.svg" Type="http://schemas.openxmlformats.org/officeDocument/2006/relationships/image"/><Relationship Id="rId4" Target="../media/image55.png" Type="http://schemas.openxmlformats.org/officeDocument/2006/relationships/image"/><Relationship Id="rId5" Target="../media/image56.svg" Type="http://schemas.openxmlformats.org/officeDocument/2006/relationships/image"/><Relationship Id="rId6" Target="../media/image57.png" Type="http://schemas.openxmlformats.org/officeDocument/2006/relationships/image"/><Relationship Id="rId7" Target="../media/image58.svg" Type="http://schemas.openxmlformats.org/officeDocument/2006/relationships/image"/><Relationship Id="rId8" Target="../media/image59.png" Type="http://schemas.openxmlformats.org/officeDocument/2006/relationships/image"/><Relationship Id="rId9" Target="../media/image60.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5.png" Type="http://schemas.openxmlformats.org/officeDocument/2006/relationships/image"/><Relationship Id="rId3" Target="../media/image66.svg" Type="http://schemas.openxmlformats.org/officeDocument/2006/relationships/image"/><Relationship Id="rId4" Target="../media/image67.png" Type="http://schemas.openxmlformats.org/officeDocument/2006/relationships/image"/><Relationship Id="rId5" Target="../media/image68.svg" Type="http://schemas.openxmlformats.org/officeDocument/2006/relationships/image"/><Relationship Id="rId6" Target="../media/image69.png" Type="http://schemas.openxmlformats.org/officeDocument/2006/relationships/image"/><Relationship Id="rId7" Target="../media/image70.svg" Type="http://schemas.openxmlformats.org/officeDocument/2006/relationships/image"/><Relationship Id="rId8" Target="../media/image71.png" Type="http://schemas.openxmlformats.org/officeDocument/2006/relationships/image"/><Relationship Id="rId9" Target="../media/image72.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81.png" Type="http://schemas.openxmlformats.org/officeDocument/2006/relationships/image"/><Relationship Id="rId11" Target="../media/image82.svg" Type="http://schemas.openxmlformats.org/officeDocument/2006/relationships/image"/><Relationship Id="rId12" Target="../media/image83.png" Type="http://schemas.openxmlformats.org/officeDocument/2006/relationships/image"/><Relationship Id="rId13" Target="../media/image84.svg" Type="http://schemas.openxmlformats.org/officeDocument/2006/relationships/image"/><Relationship Id="rId14" Target="../media/image85.png" Type="http://schemas.openxmlformats.org/officeDocument/2006/relationships/image"/><Relationship Id="rId15" Target="../media/image86.svg" Type="http://schemas.openxmlformats.org/officeDocument/2006/relationships/image"/><Relationship Id="rId16" Target="../media/image87.png" Type="http://schemas.openxmlformats.org/officeDocument/2006/relationships/image"/><Relationship Id="rId17" Target="../media/image88.svg" Type="http://schemas.openxmlformats.org/officeDocument/2006/relationships/image"/><Relationship Id="rId18" Target="../media/image89.png" Type="http://schemas.openxmlformats.org/officeDocument/2006/relationships/image"/><Relationship Id="rId19" Target="../media/image90.svg" Type="http://schemas.openxmlformats.org/officeDocument/2006/relationships/image"/><Relationship Id="rId2" Target="../media/image73.png" Type="http://schemas.openxmlformats.org/officeDocument/2006/relationships/image"/><Relationship Id="rId3" Target="../media/image74.svg" Type="http://schemas.openxmlformats.org/officeDocument/2006/relationships/image"/><Relationship Id="rId4" Target="../media/image75.png" Type="http://schemas.openxmlformats.org/officeDocument/2006/relationships/image"/><Relationship Id="rId5" Target="../media/image76.svg" Type="http://schemas.openxmlformats.org/officeDocument/2006/relationships/image"/><Relationship Id="rId6" Target="../media/image77.png" Type="http://schemas.openxmlformats.org/officeDocument/2006/relationships/image"/><Relationship Id="rId7" Target="../media/image78.svg" Type="http://schemas.openxmlformats.org/officeDocument/2006/relationships/image"/><Relationship Id="rId8" Target="../media/image79.png" Type="http://schemas.openxmlformats.org/officeDocument/2006/relationships/image"/><Relationship Id="rId9" Target="../media/image80.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9.png" Type="http://schemas.openxmlformats.org/officeDocument/2006/relationships/image"/><Relationship Id="rId11" Target="../media/image100.svg" Type="http://schemas.openxmlformats.org/officeDocument/2006/relationships/image"/><Relationship Id="rId12" Target="../media/image101.png" Type="http://schemas.openxmlformats.org/officeDocument/2006/relationships/image"/><Relationship Id="rId13" Target="../media/image102.svg" Type="http://schemas.openxmlformats.org/officeDocument/2006/relationships/image"/><Relationship Id="rId14" Target="../media/image103.png" Type="http://schemas.openxmlformats.org/officeDocument/2006/relationships/image"/><Relationship Id="rId15" Target="../media/image104.svg" Type="http://schemas.openxmlformats.org/officeDocument/2006/relationships/image"/><Relationship Id="rId16" Target="../media/image105.png" Type="http://schemas.openxmlformats.org/officeDocument/2006/relationships/image"/><Relationship Id="rId17" Target="../media/image106.svg" Type="http://schemas.openxmlformats.org/officeDocument/2006/relationships/image"/><Relationship Id="rId18" Target="../media/image107.png" Type="http://schemas.openxmlformats.org/officeDocument/2006/relationships/image"/><Relationship Id="rId19" Target="../media/image108.svg" Type="http://schemas.openxmlformats.org/officeDocument/2006/relationships/image"/><Relationship Id="rId2" Target="../media/image91.png" Type="http://schemas.openxmlformats.org/officeDocument/2006/relationships/image"/><Relationship Id="rId20" Target="../media/image109.png" Type="http://schemas.openxmlformats.org/officeDocument/2006/relationships/image"/><Relationship Id="rId21" Target="../media/image110.svg" Type="http://schemas.openxmlformats.org/officeDocument/2006/relationships/image"/><Relationship Id="rId22" Target="../media/image111.png" Type="http://schemas.openxmlformats.org/officeDocument/2006/relationships/image"/><Relationship Id="rId23" Target="../media/image112.svg" Type="http://schemas.openxmlformats.org/officeDocument/2006/relationships/image"/><Relationship Id="rId24" Target="../media/image113.png" Type="http://schemas.openxmlformats.org/officeDocument/2006/relationships/image"/><Relationship Id="rId25" Target="../media/image114.svg" Type="http://schemas.openxmlformats.org/officeDocument/2006/relationships/image"/><Relationship Id="rId26" Target="../media/image115.png" Type="http://schemas.openxmlformats.org/officeDocument/2006/relationships/image"/><Relationship Id="rId27" Target="../media/image116.png" Type="http://schemas.openxmlformats.org/officeDocument/2006/relationships/image"/><Relationship Id="rId28" Target="../media/image117.png" Type="http://schemas.openxmlformats.org/officeDocument/2006/relationships/image"/><Relationship Id="rId29" Target="../media/image118.svg" Type="http://schemas.openxmlformats.org/officeDocument/2006/relationships/image"/><Relationship Id="rId3" Target="../media/image92.svg" Type="http://schemas.openxmlformats.org/officeDocument/2006/relationships/image"/><Relationship Id="rId30" Target="../media/image119.png" Type="http://schemas.openxmlformats.org/officeDocument/2006/relationships/image"/><Relationship Id="rId31" Target="../media/image120.svg" Type="http://schemas.openxmlformats.org/officeDocument/2006/relationships/image"/><Relationship Id="rId4" Target="../media/image93.png" Type="http://schemas.openxmlformats.org/officeDocument/2006/relationships/image"/><Relationship Id="rId5" Target="../media/image94.svg" Type="http://schemas.openxmlformats.org/officeDocument/2006/relationships/image"/><Relationship Id="rId6" Target="../media/image95.png" Type="http://schemas.openxmlformats.org/officeDocument/2006/relationships/image"/><Relationship Id="rId7" Target="../media/image96.svg" Type="http://schemas.openxmlformats.org/officeDocument/2006/relationships/image"/><Relationship Id="rId8" Target="../media/image97.png" Type="http://schemas.openxmlformats.org/officeDocument/2006/relationships/image"/><Relationship Id="rId9" Target="../media/image98.sv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29.png" Type="http://schemas.openxmlformats.org/officeDocument/2006/relationships/image"/><Relationship Id="rId11" Target="../media/image130.svg" Type="http://schemas.openxmlformats.org/officeDocument/2006/relationships/image"/><Relationship Id="rId12" Target="../media/image131.png" Type="http://schemas.openxmlformats.org/officeDocument/2006/relationships/image"/><Relationship Id="rId13" Target="../media/image132.svg" Type="http://schemas.openxmlformats.org/officeDocument/2006/relationships/image"/><Relationship Id="rId14" Target="../media/image133.png" Type="http://schemas.openxmlformats.org/officeDocument/2006/relationships/image"/><Relationship Id="rId15" Target="../media/image134.svg" Type="http://schemas.openxmlformats.org/officeDocument/2006/relationships/image"/><Relationship Id="rId16" Target="../media/image135.png" Type="http://schemas.openxmlformats.org/officeDocument/2006/relationships/image"/><Relationship Id="rId17" Target="../media/image136.svg" Type="http://schemas.openxmlformats.org/officeDocument/2006/relationships/image"/><Relationship Id="rId18" Target="../media/image137.png" Type="http://schemas.openxmlformats.org/officeDocument/2006/relationships/image"/><Relationship Id="rId19" Target="../media/image138.svg" Type="http://schemas.openxmlformats.org/officeDocument/2006/relationships/image"/><Relationship Id="rId2" Target="../media/image121.png" Type="http://schemas.openxmlformats.org/officeDocument/2006/relationships/image"/><Relationship Id="rId20" Target="../media/image139.png" Type="http://schemas.openxmlformats.org/officeDocument/2006/relationships/image"/><Relationship Id="rId21" Target="../media/image140.svg" Type="http://schemas.openxmlformats.org/officeDocument/2006/relationships/image"/><Relationship Id="rId22" Target="../media/image141.png" Type="http://schemas.openxmlformats.org/officeDocument/2006/relationships/image"/><Relationship Id="rId23" Target="../media/image142.svg" Type="http://schemas.openxmlformats.org/officeDocument/2006/relationships/image"/><Relationship Id="rId24" Target="../media/image143.png" Type="http://schemas.openxmlformats.org/officeDocument/2006/relationships/image"/><Relationship Id="rId25" Target="../media/image144.svg" Type="http://schemas.openxmlformats.org/officeDocument/2006/relationships/image"/><Relationship Id="rId26" Target="../media/image145.jpeg" Type="http://schemas.openxmlformats.org/officeDocument/2006/relationships/image"/><Relationship Id="rId27" Target="../media/image146.png" Type="http://schemas.openxmlformats.org/officeDocument/2006/relationships/image"/><Relationship Id="rId28" Target="../media/image147.svg" Type="http://schemas.openxmlformats.org/officeDocument/2006/relationships/image"/><Relationship Id="rId29" Target="../media/image148.png" Type="http://schemas.openxmlformats.org/officeDocument/2006/relationships/image"/><Relationship Id="rId3" Target="../media/image122.svg" Type="http://schemas.openxmlformats.org/officeDocument/2006/relationships/image"/><Relationship Id="rId30" Target="../media/image149.png" Type="http://schemas.openxmlformats.org/officeDocument/2006/relationships/image"/><Relationship Id="rId31" Target="../media/image150.png" Type="http://schemas.openxmlformats.org/officeDocument/2006/relationships/image"/><Relationship Id="rId32" Target="../media/image151.svg" Type="http://schemas.openxmlformats.org/officeDocument/2006/relationships/image"/><Relationship Id="rId33" Target="../media/image152.png" Type="http://schemas.openxmlformats.org/officeDocument/2006/relationships/image"/><Relationship Id="rId34" Target="../media/image153.svg" Type="http://schemas.openxmlformats.org/officeDocument/2006/relationships/image"/><Relationship Id="rId35" Target="../media/image154.png" Type="http://schemas.openxmlformats.org/officeDocument/2006/relationships/image"/><Relationship Id="rId36" Target="../media/image155.svg" Type="http://schemas.openxmlformats.org/officeDocument/2006/relationships/image"/><Relationship Id="rId37" Target="../media/image156.png" Type="http://schemas.openxmlformats.org/officeDocument/2006/relationships/image"/><Relationship Id="rId38" Target="../media/image157.svg" Type="http://schemas.openxmlformats.org/officeDocument/2006/relationships/image"/><Relationship Id="rId4" Target="../media/image123.png" Type="http://schemas.openxmlformats.org/officeDocument/2006/relationships/image"/><Relationship Id="rId5" Target="../media/image124.svg" Type="http://schemas.openxmlformats.org/officeDocument/2006/relationships/image"/><Relationship Id="rId6" Target="../media/image125.png" Type="http://schemas.openxmlformats.org/officeDocument/2006/relationships/image"/><Relationship Id="rId7" Target="../media/image126.svg" Type="http://schemas.openxmlformats.org/officeDocument/2006/relationships/image"/><Relationship Id="rId8" Target="../media/image127.png" Type="http://schemas.openxmlformats.org/officeDocument/2006/relationships/image"/><Relationship Id="rId9" Target="../media/image128.sv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66.png" Type="http://schemas.openxmlformats.org/officeDocument/2006/relationships/image"/><Relationship Id="rId11" Target="../media/image167.svg" Type="http://schemas.openxmlformats.org/officeDocument/2006/relationships/image"/><Relationship Id="rId12" Target="../media/image168.png" Type="http://schemas.openxmlformats.org/officeDocument/2006/relationships/image"/><Relationship Id="rId13" Target="../media/image169.png" Type="http://schemas.openxmlformats.org/officeDocument/2006/relationships/image"/><Relationship Id="rId14" Target="../media/image170.svg" Type="http://schemas.openxmlformats.org/officeDocument/2006/relationships/image"/><Relationship Id="rId2" Target="../media/image158.jpeg" Type="http://schemas.openxmlformats.org/officeDocument/2006/relationships/image"/><Relationship Id="rId3" Target="../media/image159.png" Type="http://schemas.openxmlformats.org/officeDocument/2006/relationships/image"/><Relationship Id="rId4" Target="../media/image160.svg" Type="http://schemas.openxmlformats.org/officeDocument/2006/relationships/image"/><Relationship Id="rId5" Target="../media/image161.png" Type="http://schemas.openxmlformats.org/officeDocument/2006/relationships/image"/><Relationship Id="rId6" Target="../media/image162.svg" Type="http://schemas.openxmlformats.org/officeDocument/2006/relationships/image"/><Relationship Id="rId7" Target="../media/image163.png" Type="http://schemas.openxmlformats.org/officeDocument/2006/relationships/image"/><Relationship Id="rId8" Target="../media/image164.png" Type="http://schemas.openxmlformats.org/officeDocument/2006/relationships/image"/><Relationship Id="rId9" Target="../media/image165.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EFEFE"/>
        </a:solidFill>
      </p:bgPr>
    </p:bg>
    <p:spTree>
      <p:nvGrpSpPr>
        <p:cNvPr id="1" name=""/>
        <p:cNvGrpSpPr/>
        <p:nvPr/>
      </p:nvGrpSpPr>
      <p:grpSpPr>
        <a:xfrm>
          <a:off x="0" y="0"/>
          <a:ext cx="0" cy="0"/>
          <a:chOff x="0" y="0"/>
          <a:chExt cx="0" cy="0"/>
        </a:xfrm>
      </p:grpSpPr>
      <p:grpSp>
        <p:nvGrpSpPr>
          <p:cNvPr name="Group 2" id="2"/>
          <p:cNvGrpSpPr/>
          <p:nvPr/>
        </p:nvGrpSpPr>
        <p:grpSpPr>
          <a:xfrm rot="0">
            <a:off x="1257095" y="7686450"/>
            <a:ext cx="2745038" cy="466260"/>
            <a:chOff x="0" y="0"/>
            <a:chExt cx="722973" cy="122801"/>
          </a:xfrm>
        </p:grpSpPr>
        <p:sp>
          <p:nvSpPr>
            <p:cNvPr name="Freeform 3" id="3"/>
            <p:cNvSpPr/>
            <p:nvPr/>
          </p:nvSpPr>
          <p:spPr>
            <a:xfrm flipH="false" flipV="false" rot="0">
              <a:off x="0" y="0"/>
              <a:ext cx="722973" cy="122801"/>
            </a:xfrm>
            <a:custGeom>
              <a:avLst/>
              <a:gdLst/>
              <a:ahLst/>
              <a:cxnLst/>
              <a:rect r="r" b="b" t="t" l="l"/>
              <a:pathLst>
                <a:path h="122801" w="722973">
                  <a:moveTo>
                    <a:pt x="61400" y="0"/>
                  </a:moveTo>
                  <a:lnTo>
                    <a:pt x="661572" y="0"/>
                  </a:lnTo>
                  <a:cubicBezTo>
                    <a:pt x="695483" y="0"/>
                    <a:pt x="722973" y="27490"/>
                    <a:pt x="722973" y="61400"/>
                  </a:cubicBezTo>
                  <a:lnTo>
                    <a:pt x="722973" y="61400"/>
                  </a:lnTo>
                  <a:cubicBezTo>
                    <a:pt x="722973" y="77685"/>
                    <a:pt x="716504" y="93302"/>
                    <a:pt x="704989" y="104817"/>
                  </a:cubicBezTo>
                  <a:cubicBezTo>
                    <a:pt x="693474" y="116332"/>
                    <a:pt x="677857" y="122801"/>
                    <a:pt x="661572" y="122801"/>
                  </a:cubicBezTo>
                  <a:lnTo>
                    <a:pt x="61400" y="122801"/>
                  </a:lnTo>
                  <a:cubicBezTo>
                    <a:pt x="27490" y="122801"/>
                    <a:pt x="0" y="95311"/>
                    <a:pt x="0" y="61400"/>
                  </a:cubicBezTo>
                  <a:lnTo>
                    <a:pt x="0" y="61400"/>
                  </a:lnTo>
                  <a:cubicBezTo>
                    <a:pt x="0" y="27490"/>
                    <a:pt x="27490" y="0"/>
                    <a:pt x="61400" y="0"/>
                  </a:cubicBezTo>
                  <a:close/>
                </a:path>
              </a:pathLst>
            </a:custGeom>
            <a:solidFill>
              <a:srgbClr val="269FD5"/>
            </a:solidFill>
          </p:spPr>
        </p:sp>
        <p:sp>
          <p:nvSpPr>
            <p:cNvPr name="TextBox 4" id="4"/>
            <p:cNvSpPr txBox="true"/>
            <p:nvPr/>
          </p:nvSpPr>
          <p:spPr>
            <a:xfrm>
              <a:off x="0" y="-57150"/>
              <a:ext cx="722973" cy="179951"/>
            </a:xfrm>
            <a:prstGeom prst="rect">
              <a:avLst/>
            </a:prstGeom>
          </p:spPr>
          <p:txBody>
            <a:bodyPr anchor="ctr" rtlCol="false" tIns="50800" lIns="50800" bIns="50800" rIns="50800"/>
            <a:lstStyle/>
            <a:p>
              <a:pPr algn="ctr">
                <a:lnSpc>
                  <a:spcPts val="2547"/>
                </a:lnSpc>
              </a:pPr>
              <a:r>
                <a:rPr lang="en-US" sz="1819">
                  <a:solidFill>
                    <a:srgbClr val="FEFEFE"/>
                  </a:solidFill>
                  <a:latin typeface="Arial"/>
                  <a:ea typeface="Arial"/>
                  <a:cs typeface="Arial"/>
                  <a:sym typeface="Arial"/>
                </a:rPr>
                <a:t>Partner with us</a:t>
              </a:r>
            </a:p>
          </p:txBody>
        </p:sp>
      </p:grpSp>
      <p:grpSp>
        <p:nvGrpSpPr>
          <p:cNvPr name="Group 5" id="5"/>
          <p:cNvGrpSpPr/>
          <p:nvPr/>
        </p:nvGrpSpPr>
        <p:grpSpPr>
          <a:xfrm rot="0">
            <a:off x="14208147" y="4628075"/>
            <a:ext cx="9250040" cy="9250040"/>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2"/>
              <a:stretch>
                <a:fillRect l="-8017" t="0" r="-41515" b="0"/>
              </a:stretch>
            </a:blipFill>
          </p:spPr>
        </p:sp>
      </p:grpSp>
      <p:grpSp>
        <p:nvGrpSpPr>
          <p:cNvPr name="Group 7" id="7"/>
          <p:cNvGrpSpPr/>
          <p:nvPr/>
        </p:nvGrpSpPr>
        <p:grpSpPr>
          <a:xfrm rot="0">
            <a:off x="9398594" y="4866013"/>
            <a:ext cx="5052257" cy="5052257"/>
            <a:chOff x="0" y="0"/>
            <a:chExt cx="812800" cy="812800"/>
          </a:xfrm>
        </p:grpSpPr>
        <p:sp>
          <p:nvSpPr>
            <p:cNvPr name="Freeform 8" id="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3"/>
              <a:stretch>
                <a:fillRect l="-20921" t="0" r="-20921" b="0"/>
              </a:stretch>
            </a:blipFill>
          </p:spPr>
        </p:sp>
      </p:grpSp>
      <p:grpSp>
        <p:nvGrpSpPr>
          <p:cNvPr name="Group 9" id="9"/>
          <p:cNvGrpSpPr/>
          <p:nvPr/>
        </p:nvGrpSpPr>
        <p:grpSpPr>
          <a:xfrm rot="0">
            <a:off x="8848111" y="-6666286"/>
            <a:ext cx="12068492" cy="12068492"/>
            <a:chOff x="0" y="0"/>
            <a:chExt cx="812800" cy="812800"/>
          </a:xfrm>
        </p:grpSpPr>
        <p:sp>
          <p:nvSpPr>
            <p:cNvPr name="Freeform 10" id="1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l="-36021" t="0" r="-36021" b="0"/>
              </a:stretch>
            </a:blipFill>
          </p:spPr>
        </p:sp>
      </p:grpSp>
      <p:grpSp>
        <p:nvGrpSpPr>
          <p:cNvPr name="Group 11" id="11"/>
          <p:cNvGrpSpPr/>
          <p:nvPr/>
        </p:nvGrpSpPr>
        <p:grpSpPr>
          <a:xfrm rot="0">
            <a:off x="7730753" y="2877960"/>
            <a:ext cx="3009210" cy="3009210"/>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269FD5">
                    <a:alpha val="100000"/>
                  </a:srgbClr>
                </a:gs>
                <a:gs pos="100000">
                  <a:srgbClr val="A9E4FF">
                    <a:alpha val="100000"/>
                  </a:srgbClr>
                </a:gs>
              </a:gsLst>
              <a:lin ang="2700000"/>
            </a:gradFill>
          </p:spPr>
        </p:sp>
        <p:sp>
          <p:nvSpPr>
            <p:cNvPr name="TextBox 13" id="13"/>
            <p:cNvSpPr txBox="true"/>
            <p:nvPr/>
          </p:nvSpPr>
          <p:spPr>
            <a:xfrm>
              <a:off x="76200" y="76200"/>
              <a:ext cx="660400" cy="660400"/>
            </a:xfrm>
            <a:prstGeom prst="rect">
              <a:avLst/>
            </a:prstGeom>
          </p:spPr>
          <p:txBody>
            <a:bodyPr anchor="ctr" rtlCol="false" tIns="50800" lIns="50800" bIns="50800" rIns="50800"/>
            <a:lstStyle/>
            <a:p>
              <a:pPr algn="ctr">
                <a:lnSpc>
                  <a:spcPts val="2138"/>
                </a:lnSpc>
              </a:pPr>
            </a:p>
          </p:txBody>
        </p:sp>
      </p:grpSp>
      <p:grpSp>
        <p:nvGrpSpPr>
          <p:cNvPr name="Group 14" id="14"/>
          <p:cNvGrpSpPr/>
          <p:nvPr/>
        </p:nvGrpSpPr>
        <p:grpSpPr>
          <a:xfrm rot="0">
            <a:off x="443126" y="8528298"/>
            <a:ext cx="136837" cy="730002"/>
            <a:chOff x="0" y="0"/>
            <a:chExt cx="182450" cy="973336"/>
          </a:xfrm>
        </p:grpSpPr>
        <p:grpSp>
          <p:nvGrpSpPr>
            <p:cNvPr name="Group 15" id="15"/>
            <p:cNvGrpSpPr/>
            <p:nvPr/>
          </p:nvGrpSpPr>
          <p:grpSpPr>
            <a:xfrm rot="0">
              <a:off x="0" y="790886"/>
              <a:ext cx="182450" cy="182450"/>
              <a:chOff x="0" y="0"/>
              <a:chExt cx="812800" cy="812800"/>
            </a:xfrm>
          </p:grpSpPr>
          <p:sp>
            <p:nvSpPr>
              <p:cNvPr name="Freeform 16" id="1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C3C3C"/>
              </a:solidFill>
            </p:spPr>
          </p:sp>
          <p:sp>
            <p:nvSpPr>
              <p:cNvPr name="TextBox 17" id="17"/>
              <p:cNvSpPr txBox="true"/>
              <p:nvPr/>
            </p:nvSpPr>
            <p:spPr>
              <a:xfrm>
                <a:off x="76200" y="-28575"/>
                <a:ext cx="660400" cy="765175"/>
              </a:xfrm>
              <a:prstGeom prst="rect">
                <a:avLst/>
              </a:prstGeom>
            </p:spPr>
            <p:txBody>
              <a:bodyPr anchor="ctr" rtlCol="false" tIns="50800" lIns="50800" bIns="50800" rIns="50800"/>
              <a:lstStyle/>
              <a:p>
                <a:pPr algn="ctr">
                  <a:lnSpc>
                    <a:spcPts val="3401"/>
                  </a:lnSpc>
                </a:pPr>
              </a:p>
            </p:txBody>
          </p:sp>
        </p:grpSp>
        <p:grpSp>
          <p:nvGrpSpPr>
            <p:cNvPr name="Group 18" id="18"/>
            <p:cNvGrpSpPr/>
            <p:nvPr/>
          </p:nvGrpSpPr>
          <p:grpSpPr>
            <a:xfrm rot="0">
              <a:off x="0" y="395443"/>
              <a:ext cx="182450" cy="182450"/>
              <a:chOff x="0" y="0"/>
              <a:chExt cx="812800" cy="812800"/>
            </a:xfrm>
          </p:grpSpPr>
          <p:sp>
            <p:nvSpPr>
              <p:cNvPr name="Freeform 19" id="1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C3C3C"/>
              </a:solidFill>
            </p:spPr>
          </p:sp>
          <p:sp>
            <p:nvSpPr>
              <p:cNvPr name="TextBox 20" id="20"/>
              <p:cNvSpPr txBox="true"/>
              <p:nvPr/>
            </p:nvSpPr>
            <p:spPr>
              <a:xfrm>
                <a:off x="76200" y="-28575"/>
                <a:ext cx="660400" cy="765175"/>
              </a:xfrm>
              <a:prstGeom prst="rect">
                <a:avLst/>
              </a:prstGeom>
            </p:spPr>
            <p:txBody>
              <a:bodyPr anchor="ctr" rtlCol="false" tIns="50800" lIns="50800" bIns="50800" rIns="50800"/>
              <a:lstStyle/>
              <a:p>
                <a:pPr algn="ctr">
                  <a:lnSpc>
                    <a:spcPts val="3401"/>
                  </a:lnSpc>
                </a:pPr>
              </a:p>
            </p:txBody>
          </p:sp>
        </p:grpSp>
        <p:grpSp>
          <p:nvGrpSpPr>
            <p:cNvPr name="Group 21" id="21"/>
            <p:cNvGrpSpPr/>
            <p:nvPr/>
          </p:nvGrpSpPr>
          <p:grpSpPr>
            <a:xfrm rot="0">
              <a:off x="0" y="0"/>
              <a:ext cx="182450" cy="182450"/>
              <a:chOff x="0" y="0"/>
              <a:chExt cx="812800" cy="812800"/>
            </a:xfrm>
          </p:grpSpPr>
          <p:sp>
            <p:nvSpPr>
              <p:cNvPr name="Freeform 22" id="2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C3C3C"/>
              </a:solidFill>
            </p:spPr>
          </p:sp>
          <p:sp>
            <p:nvSpPr>
              <p:cNvPr name="TextBox 23" id="23"/>
              <p:cNvSpPr txBox="true"/>
              <p:nvPr/>
            </p:nvSpPr>
            <p:spPr>
              <a:xfrm>
                <a:off x="76200" y="-28575"/>
                <a:ext cx="660400" cy="765175"/>
              </a:xfrm>
              <a:prstGeom prst="rect">
                <a:avLst/>
              </a:prstGeom>
            </p:spPr>
            <p:txBody>
              <a:bodyPr anchor="ctr" rtlCol="false" tIns="50800" lIns="50800" bIns="50800" rIns="50800"/>
              <a:lstStyle/>
              <a:p>
                <a:pPr algn="ctr">
                  <a:lnSpc>
                    <a:spcPts val="3401"/>
                  </a:lnSpc>
                </a:pPr>
              </a:p>
            </p:txBody>
          </p:sp>
        </p:grpSp>
      </p:grpSp>
      <p:grpSp>
        <p:nvGrpSpPr>
          <p:cNvPr name="Group 24" id="24"/>
          <p:cNvGrpSpPr/>
          <p:nvPr/>
        </p:nvGrpSpPr>
        <p:grpSpPr>
          <a:xfrm rot="0">
            <a:off x="443126" y="1028700"/>
            <a:ext cx="136837" cy="730002"/>
            <a:chOff x="0" y="0"/>
            <a:chExt cx="182450" cy="973336"/>
          </a:xfrm>
        </p:grpSpPr>
        <p:grpSp>
          <p:nvGrpSpPr>
            <p:cNvPr name="Group 25" id="25"/>
            <p:cNvGrpSpPr/>
            <p:nvPr/>
          </p:nvGrpSpPr>
          <p:grpSpPr>
            <a:xfrm rot="0">
              <a:off x="0" y="790886"/>
              <a:ext cx="182450" cy="182450"/>
              <a:chOff x="0" y="0"/>
              <a:chExt cx="812800" cy="812800"/>
            </a:xfrm>
          </p:grpSpPr>
          <p:sp>
            <p:nvSpPr>
              <p:cNvPr name="Freeform 26" id="2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C3C3C"/>
              </a:solidFill>
            </p:spPr>
          </p:sp>
          <p:sp>
            <p:nvSpPr>
              <p:cNvPr name="TextBox 27" id="27"/>
              <p:cNvSpPr txBox="true"/>
              <p:nvPr/>
            </p:nvSpPr>
            <p:spPr>
              <a:xfrm>
                <a:off x="76200" y="-28575"/>
                <a:ext cx="660400" cy="765175"/>
              </a:xfrm>
              <a:prstGeom prst="rect">
                <a:avLst/>
              </a:prstGeom>
            </p:spPr>
            <p:txBody>
              <a:bodyPr anchor="ctr" rtlCol="false" tIns="50800" lIns="50800" bIns="50800" rIns="50800"/>
              <a:lstStyle/>
              <a:p>
                <a:pPr algn="ctr">
                  <a:lnSpc>
                    <a:spcPts val="3401"/>
                  </a:lnSpc>
                </a:pPr>
              </a:p>
            </p:txBody>
          </p:sp>
        </p:grpSp>
        <p:grpSp>
          <p:nvGrpSpPr>
            <p:cNvPr name="Group 28" id="28"/>
            <p:cNvGrpSpPr/>
            <p:nvPr/>
          </p:nvGrpSpPr>
          <p:grpSpPr>
            <a:xfrm rot="0">
              <a:off x="0" y="395443"/>
              <a:ext cx="182450" cy="182450"/>
              <a:chOff x="0" y="0"/>
              <a:chExt cx="812800" cy="812800"/>
            </a:xfrm>
          </p:grpSpPr>
          <p:sp>
            <p:nvSpPr>
              <p:cNvPr name="Freeform 29" id="2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C3C3C"/>
              </a:solidFill>
            </p:spPr>
          </p:sp>
          <p:sp>
            <p:nvSpPr>
              <p:cNvPr name="TextBox 30" id="30"/>
              <p:cNvSpPr txBox="true"/>
              <p:nvPr/>
            </p:nvSpPr>
            <p:spPr>
              <a:xfrm>
                <a:off x="76200" y="-28575"/>
                <a:ext cx="660400" cy="765175"/>
              </a:xfrm>
              <a:prstGeom prst="rect">
                <a:avLst/>
              </a:prstGeom>
            </p:spPr>
            <p:txBody>
              <a:bodyPr anchor="ctr" rtlCol="false" tIns="50800" lIns="50800" bIns="50800" rIns="50800"/>
              <a:lstStyle/>
              <a:p>
                <a:pPr algn="ctr">
                  <a:lnSpc>
                    <a:spcPts val="3401"/>
                  </a:lnSpc>
                </a:pPr>
              </a:p>
            </p:txBody>
          </p:sp>
        </p:grpSp>
        <p:grpSp>
          <p:nvGrpSpPr>
            <p:cNvPr name="Group 31" id="31"/>
            <p:cNvGrpSpPr/>
            <p:nvPr/>
          </p:nvGrpSpPr>
          <p:grpSpPr>
            <a:xfrm rot="0">
              <a:off x="0" y="0"/>
              <a:ext cx="182450" cy="182450"/>
              <a:chOff x="0" y="0"/>
              <a:chExt cx="812800" cy="812800"/>
            </a:xfrm>
          </p:grpSpPr>
          <p:sp>
            <p:nvSpPr>
              <p:cNvPr name="Freeform 32" id="3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C3C3C"/>
              </a:solidFill>
            </p:spPr>
          </p:sp>
          <p:sp>
            <p:nvSpPr>
              <p:cNvPr name="TextBox 33" id="33"/>
              <p:cNvSpPr txBox="true"/>
              <p:nvPr/>
            </p:nvSpPr>
            <p:spPr>
              <a:xfrm>
                <a:off x="76200" y="-28575"/>
                <a:ext cx="660400" cy="765175"/>
              </a:xfrm>
              <a:prstGeom prst="rect">
                <a:avLst/>
              </a:prstGeom>
            </p:spPr>
            <p:txBody>
              <a:bodyPr anchor="ctr" rtlCol="false" tIns="50800" lIns="50800" bIns="50800" rIns="50800"/>
              <a:lstStyle/>
              <a:p>
                <a:pPr algn="ctr">
                  <a:lnSpc>
                    <a:spcPts val="3401"/>
                  </a:lnSpc>
                </a:pPr>
              </a:p>
            </p:txBody>
          </p:sp>
        </p:grpSp>
      </p:grpSp>
      <p:sp>
        <p:nvSpPr>
          <p:cNvPr name="TextBox 34" id="34"/>
          <p:cNvSpPr txBox="true"/>
          <p:nvPr/>
        </p:nvSpPr>
        <p:spPr>
          <a:xfrm rot="-5400000">
            <a:off x="-327159" y="7438389"/>
            <a:ext cx="1639307" cy="216662"/>
          </a:xfrm>
          <a:prstGeom prst="rect">
            <a:avLst/>
          </a:prstGeom>
        </p:spPr>
        <p:txBody>
          <a:bodyPr anchor="t" rtlCol="false" tIns="0" lIns="0" bIns="0" rIns="0">
            <a:spAutoFit/>
          </a:bodyPr>
          <a:lstStyle/>
          <a:p>
            <a:pPr algn="l">
              <a:lnSpc>
                <a:spcPts val="1708"/>
              </a:lnSpc>
            </a:pPr>
            <a:r>
              <a:rPr lang="en-US" sz="1220">
                <a:solidFill>
                  <a:srgbClr val="3C3C3C"/>
                </a:solidFill>
                <a:latin typeface="Arial"/>
                <a:ea typeface="Arial"/>
                <a:cs typeface="Arial"/>
                <a:sym typeface="Arial"/>
              </a:rPr>
              <a:t>ELITE ENTERPRISE</a:t>
            </a:r>
          </a:p>
        </p:txBody>
      </p:sp>
      <p:sp>
        <p:nvSpPr>
          <p:cNvPr name="AutoShape 35" id="35"/>
          <p:cNvSpPr/>
          <p:nvPr/>
        </p:nvSpPr>
        <p:spPr>
          <a:xfrm>
            <a:off x="511545" y="2134290"/>
            <a:ext cx="0" cy="4592776"/>
          </a:xfrm>
          <a:prstGeom prst="line">
            <a:avLst/>
          </a:prstGeom>
          <a:ln cap="flat" w="19050">
            <a:solidFill>
              <a:srgbClr val="3C3C3C"/>
            </a:solidFill>
            <a:prstDash val="solid"/>
            <a:headEnd type="none" len="sm" w="sm"/>
            <a:tailEnd type="none" len="sm" w="sm"/>
          </a:ln>
        </p:spPr>
      </p:sp>
      <p:sp>
        <p:nvSpPr>
          <p:cNvPr name="Freeform 36" id="36"/>
          <p:cNvSpPr/>
          <p:nvPr/>
        </p:nvSpPr>
        <p:spPr>
          <a:xfrm flipH="false" flipV="false" rot="0">
            <a:off x="1028700" y="1028700"/>
            <a:ext cx="5333980" cy="1230102"/>
          </a:xfrm>
          <a:custGeom>
            <a:avLst/>
            <a:gdLst/>
            <a:ahLst/>
            <a:cxnLst/>
            <a:rect r="r" b="b" t="t" l="l"/>
            <a:pathLst>
              <a:path h="1230102" w="5333980">
                <a:moveTo>
                  <a:pt x="0" y="0"/>
                </a:moveTo>
                <a:lnTo>
                  <a:pt x="5333980" y="0"/>
                </a:lnTo>
                <a:lnTo>
                  <a:pt x="5333980" y="1230102"/>
                </a:lnTo>
                <a:lnTo>
                  <a:pt x="0" y="1230102"/>
                </a:lnTo>
                <a:lnTo>
                  <a:pt x="0" y="0"/>
                </a:lnTo>
                <a:close/>
              </a:path>
            </a:pathLst>
          </a:custGeom>
          <a:blipFill>
            <a:blip r:embed="rId5"/>
            <a:stretch>
              <a:fillRect l="0" t="-70962" r="0" b="-53214"/>
            </a:stretch>
          </a:blipFill>
        </p:spPr>
      </p:sp>
      <p:sp>
        <p:nvSpPr>
          <p:cNvPr name="TextBox 37" id="37"/>
          <p:cNvSpPr txBox="true"/>
          <p:nvPr/>
        </p:nvSpPr>
        <p:spPr>
          <a:xfrm rot="0">
            <a:off x="912858" y="3210040"/>
            <a:ext cx="6178550" cy="2799073"/>
          </a:xfrm>
          <a:prstGeom prst="rect">
            <a:avLst/>
          </a:prstGeom>
        </p:spPr>
        <p:txBody>
          <a:bodyPr anchor="t" rtlCol="false" tIns="0" lIns="0" bIns="0" rIns="0">
            <a:spAutoFit/>
          </a:bodyPr>
          <a:lstStyle/>
          <a:p>
            <a:pPr algn="l">
              <a:lnSpc>
                <a:spcPts val="7420"/>
              </a:lnSpc>
            </a:pPr>
            <a:r>
              <a:rPr lang="en-US" sz="5300">
                <a:solidFill>
                  <a:srgbClr val="3C3C3C"/>
                </a:solidFill>
                <a:latin typeface="Arial"/>
                <a:ea typeface="Arial"/>
                <a:cs typeface="Arial"/>
                <a:sym typeface="Arial"/>
              </a:rPr>
              <a:t>Optimizing Patient Experience Across the EMR Ecosystem</a:t>
            </a:r>
          </a:p>
        </p:txBody>
      </p:sp>
      <p:sp>
        <p:nvSpPr>
          <p:cNvPr name="TextBox 38" id="38"/>
          <p:cNvSpPr txBox="true"/>
          <p:nvPr/>
        </p:nvSpPr>
        <p:spPr>
          <a:xfrm rot="0">
            <a:off x="1257095" y="7166157"/>
            <a:ext cx="6868198" cy="296875"/>
          </a:xfrm>
          <a:prstGeom prst="rect">
            <a:avLst/>
          </a:prstGeom>
        </p:spPr>
        <p:txBody>
          <a:bodyPr anchor="t" rtlCol="false" tIns="0" lIns="0" bIns="0" rIns="0">
            <a:spAutoFit/>
          </a:bodyPr>
          <a:lstStyle/>
          <a:p>
            <a:pPr algn="l">
              <a:lnSpc>
                <a:spcPts val="2138"/>
              </a:lnSpc>
            </a:pPr>
            <a:r>
              <a:rPr lang="en-US" sz="1979">
                <a:solidFill>
                  <a:srgbClr val="3C3C3C">
                    <a:alpha val="60000"/>
                  </a:srgbClr>
                </a:solidFill>
                <a:latin typeface="Arial"/>
                <a:ea typeface="Arial"/>
                <a:cs typeface="Arial"/>
                <a:sym typeface="Arial"/>
              </a:rPr>
              <a:t>A Business Pitch for Next-Level Support Solutions</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2F3F5"/>
        </a:solidFill>
      </p:bgPr>
    </p:bg>
    <p:spTree>
      <p:nvGrpSpPr>
        <p:cNvPr id="1" name=""/>
        <p:cNvGrpSpPr/>
        <p:nvPr/>
      </p:nvGrpSpPr>
      <p:grpSpPr>
        <a:xfrm>
          <a:off x="0" y="0"/>
          <a:ext cx="0" cy="0"/>
          <a:chOff x="0" y="0"/>
          <a:chExt cx="0" cy="0"/>
        </a:xfrm>
      </p:grpSpPr>
      <p:sp>
        <p:nvSpPr>
          <p:cNvPr name="Freeform 2" id="2"/>
          <p:cNvSpPr/>
          <p:nvPr/>
        </p:nvSpPr>
        <p:spPr>
          <a:xfrm flipH="false" flipV="false" rot="0">
            <a:off x="1028700" y="3647123"/>
            <a:ext cx="4741999" cy="4516754"/>
          </a:xfrm>
          <a:custGeom>
            <a:avLst/>
            <a:gdLst/>
            <a:ahLst/>
            <a:cxnLst/>
            <a:rect r="r" b="b" t="t" l="l"/>
            <a:pathLst>
              <a:path h="4516754" w="4741999">
                <a:moveTo>
                  <a:pt x="0" y="0"/>
                </a:moveTo>
                <a:lnTo>
                  <a:pt x="4741999" y="0"/>
                </a:lnTo>
                <a:lnTo>
                  <a:pt x="4741999" y="4516754"/>
                </a:lnTo>
                <a:lnTo>
                  <a:pt x="0" y="451675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6773000" y="3647123"/>
            <a:ext cx="4741999" cy="4516754"/>
          </a:xfrm>
          <a:custGeom>
            <a:avLst/>
            <a:gdLst/>
            <a:ahLst/>
            <a:cxnLst/>
            <a:rect r="r" b="b" t="t" l="l"/>
            <a:pathLst>
              <a:path h="4516754" w="4741999">
                <a:moveTo>
                  <a:pt x="0" y="0"/>
                </a:moveTo>
                <a:lnTo>
                  <a:pt x="4742000" y="0"/>
                </a:lnTo>
                <a:lnTo>
                  <a:pt x="4742000" y="4516754"/>
                </a:lnTo>
                <a:lnTo>
                  <a:pt x="0" y="451675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12517301" y="3647123"/>
            <a:ext cx="4741999" cy="4516754"/>
          </a:xfrm>
          <a:custGeom>
            <a:avLst/>
            <a:gdLst/>
            <a:ahLst/>
            <a:cxnLst/>
            <a:rect r="r" b="b" t="t" l="l"/>
            <a:pathLst>
              <a:path h="4516754" w="4741999">
                <a:moveTo>
                  <a:pt x="0" y="0"/>
                </a:moveTo>
                <a:lnTo>
                  <a:pt x="4741999" y="0"/>
                </a:lnTo>
                <a:lnTo>
                  <a:pt x="4741999" y="4516754"/>
                </a:lnTo>
                <a:lnTo>
                  <a:pt x="0" y="4516754"/>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1487491" y="5543550"/>
            <a:ext cx="723900" cy="723900"/>
          </a:xfrm>
          <a:custGeom>
            <a:avLst/>
            <a:gdLst/>
            <a:ahLst/>
            <a:cxnLst/>
            <a:rect r="r" b="b" t="t" l="l"/>
            <a:pathLst>
              <a:path h="723900" w="723900">
                <a:moveTo>
                  <a:pt x="0" y="0"/>
                </a:moveTo>
                <a:lnTo>
                  <a:pt x="723900" y="0"/>
                </a:lnTo>
                <a:lnTo>
                  <a:pt x="723900" y="723900"/>
                </a:lnTo>
                <a:lnTo>
                  <a:pt x="0" y="72390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6" id="6"/>
          <p:cNvSpPr/>
          <p:nvPr/>
        </p:nvSpPr>
        <p:spPr>
          <a:xfrm flipH="false" flipV="false" rot="0">
            <a:off x="7234165" y="5543550"/>
            <a:ext cx="723900" cy="723900"/>
          </a:xfrm>
          <a:custGeom>
            <a:avLst/>
            <a:gdLst/>
            <a:ahLst/>
            <a:cxnLst/>
            <a:rect r="r" b="b" t="t" l="l"/>
            <a:pathLst>
              <a:path h="723900" w="723900">
                <a:moveTo>
                  <a:pt x="0" y="0"/>
                </a:moveTo>
                <a:lnTo>
                  <a:pt x="723900" y="0"/>
                </a:lnTo>
                <a:lnTo>
                  <a:pt x="723900" y="723900"/>
                </a:lnTo>
                <a:lnTo>
                  <a:pt x="0" y="723900"/>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7" id="7"/>
          <p:cNvSpPr/>
          <p:nvPr/>
        </p:nvSpPr>
        <p:spPr>
          <a:xfrm flipH="false" flipV="false" rot="0">
            <a:off x="12972325" y="5579745"/>
            <a:ext cx="723900" cy="651510"/>
          </a:xfrm>
          <a:custGeom>
            <a:avLst/>
            <a:gdLst/>
            <a:ahLst/>
            <a:cxnLst/>
            <a:rect r="r" b="b" t="t" l="l"/>
            <a:pathLst>
              <a:path h="651510" w="723900">
                <a:moveTo>
                  <a:pt x="0" y="0"/>
                </a:moveTo>
                <a:lnTo>
                  <a:pt x="723900" y="0"/>
                </a:lnTo>
                <a:lnTo>
                  <a:pt x="723900" y="651510"/>
                </a:lnTo>
                <a:lnTo>
                  <a:pt x="0" y="651510"/>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8" id="8"/>
          <p:cNvSpPr txBox="true"/>
          <p:nvPr/>
        </p:nvSpPr>
        <p:spPr>
          <a:xfrm rot="0">
            <a:off x="1849441" y="1123315"/>
            <a:ext cx="13335000" cy="599441"/>
          </a:xfrm>
          <a:prstGeom prst="rect">
            <a:avLst/>
          </a:prstGeom>
        </p:spPr>
        <p:txBody>
          <a:bodyPr anchor="t" rtlCol="false" tIns="0" lIns="0" bIns="0" rIns="0">
            <a:spAutoFit/>
          </a:bodyPr>
          <a:lstStyle/>
          <a:p>
            <a:pPr algn="ctr">
              <a:lnSpc>
                <a:spcPts val="4759"/>
              </a:lnSpc>
              <a:spcBef>
                <a:spcPct val="0"/>
              </a:spcBef>
            </a:pPr>
            <a:r>
              <a:rPr lang="en-US" b="true" sz="3399">
                <a:solidFill>
                  <a:srgbClr val="000000"/>
                </a:solidFill>
                <a:latin typeface="Arial Bold"/>
                <a:ea typeface="Arial Bold"/>
                <a:cs typeface="Arial Bold"/>
                <a:sym typeface="Arial Bold"/>
              </a:rPr>
              <a:t>OUR PURPOSE</a:t>
            </a:r>
          </a:p>
        </p:txBody>
      </p:sp>
      <p:sp>
        <p:nvSpPr>
          <p:cNvPr name="TextBox 9" id="9"/>
          <p:cNvSpPr txBox="true"/>
          <p:nvPr/>
        </p:nvSpPr>
        <p:spPr>
          <a:xfrm rot="0">
            <a:off x="2343150" y="5357495"/>
            <a:ext cx="3296375" cy="1076960"/>
          </a:xfrm>
          <a:prstGeom prst="rect">
            <a:avLst/>
          </a:prstGeom>
        </p:spPr>
        <p:txBody>
          <a:bodyPr anchor="t" rtlCol="false" tIns="0" lIns="0" bIns="0" rIns="0">
            <a:spAutoFit/>
          </a:bodyPr>
          <a:lstStyle/>
          <a:p>
            <a:pPr algn="l">
              <a:lnSpc>
                <a:spcPts val="2859"/>
              </a:lnSpc>
            </a:pPr>
            <a:r>
              <a:rPr lang="en-US" sz="2199" b="true">
                <a:solidFill>
                  <a:srgbClr val="000000"/>
                </a:solidFill>
                <a:latin typeface="Open Sans Bold"/>
                <a:ea typeface="Open Sans Bold"/>
                <a:cs typeface="Open Sans Bold"/>
                <a:sym typeface="Open Sans Bold"/>
              </a:rPr>
              <a:t>Strengthen patie</a:t>
            </a:r>
            <a:r>
              <a:rPr lang="en-US" b="true" sz="2199">
                <a:solidFill>
                  <a:srgbClr val="000000"/>
                </a:solidFill>
                <a:latin typeface="Open Sans Bold"/>
                <a:ea typeface="Open Sans Bold"/>
                <a:cs typeface="Open Sans Bold"/>
                <a:sym typeface="Open Sans Bold"/>
              </a:rPr>
              <a:t>nt access through strategic partnership</a:t>
            </a:r>
          </a:p>
        </p:txBody>
      </p:sp>
      <p:sp>
        <p:nvSpPr>
          <p:cNvPr name="TextBox 10" id="10"/>
          <p:cNvSpPr txBox="true"/>
          <p:nvPr/>
        </p:nvSpPr>
        <p:spPr>
          <a:xfrm rot="0">
            <a:off x="8091415" y="5435654"/>
            <a:ext cx="3337859" cy="1076960"/>
          </a:xfrm>
          <a:prstGeom prst="rect">
            <a:avLst/>
          </a:prstGeom>
        </p:spPr>
        <p:txBody>
          <a:bodyPr anchor="t" rtlCol="false" tIns="0" lIns="0" bIns="0" rIns="0">
            <a:spAutoFit/>
          </a:bodyPr>
          <a:lstStyle/>
          <a:p>
            <a:pPr algn="l">
              <a:lnSpc>
                <a:spcPts val="2859"/>
              </a:lnSpc>
            </a:pPr>
            <a:r>
              <a:rPr lang="en-US" sz="2199" b="true">
                <a:solidFill>
                  <a:srgbClr val="000000"/>
                </a:solidFill>
                <a:latin typeface="Open Sans Bold"/>
                <a:ea typeface="Open Sans Bold"/>
                <a:cs typeface="Open Sans Bold"/>
                <a:sym typeface="Open Sans Bold"/>
              </a:rPr>
              <a:t>Showcase Elite’s HIPAA-c</a:t>
            </a:r>
            <a:r>
              <a:rPr lang="en-US" b="true" sz="2199">
                <a:solidFill>
                  <a:srgbClr val="000000"/>
                </a:solidFill>
                <a:latin typeface="Open Sans Bold"/>
                <a:ea typeface="Open Sans Bold"/>
                <a:cs typeface="Open Sans Bold"/>
                <a:sym typeface="Open Sans Bold"/>
              </a:rPr>
              <a:t>ompliant call center capabilities</a:t>
            </a:r>
          </a:p>
        </p:txBody>
      </p:sp>
      <p:sp>
        <p:nvSpPr>
          <p:cNvPr name="TextBox 11" id="11"/>
          <p:cNvSpPr txBox="true"/>
          <p:nvPr/>
        </p:nvSpPr>
        <p:spPr>
          <a:xfrm rot="0">
            <a:off x="13829575" y="5357495"/>
            <a:ext cx="3155629" cy="1076960"/>
          </a:xfrm>
          <a:prstGeom prst="rect">
            <a:avLst/>
          </a:prstGeom>
        </p:spPr>
        <p:txBody>
          <a:bodyPr anchor="t" rtlCol="false" tIns="0" lIns="0" bIns="0" rIns="0">
            <a:spAutoFit/>
          </a:bodyPr>
          <a:lstStyle/>
          <a:p>
            <a:pPr algn="l">
              <a:lnSpc>
                <a:spcPts val="2859"/>
              </a:lnSpc>
            </a:pPr>
            <a:r>
              <a:rPr lang="en-US" sz="2199" b="true">
                <a:solidFill>
                  <a:srgbClr val="000000"/>
                </a:solidFill>
                <a:latin typeface="Open Sans Bold"/>
                <a:ea typeface="Open Sans Bold"/>
                <a:cs typeface="Open Sans Bold"/>
                <a:sym typeface="Open Sans Bold"/>
              </a:rPr>
              <a:t>Unlock high-valu</a:t>
            </a:r>
            <a:r>
              <a:rPr lang="en-US" b="true" sz="2199">
                <a:solidFill>
                  <a:srgbClr val="000000"/>
                </a:solidFill>
                <a:latin typeface="Open Sans Bold"/>
                <a:ea typeface="Open Sans Bold"/>
                <a:cs typeface="Open Sans Bold"/>
                <a:sym typeface="Open Sans Bold"/>
              </a:rPr>
              <a:t>e opportunities within the EMR ecosystem</a:t>
            </a:r>
          </a:p>
        </p:txBody>
      </p:sp>
    </p:spTree>
  </p:cSld>
  <p:clrMapOvr>
    <a:masterClrMapping/>
  </p:clrMapOvr>
  <p:transition spd="slow">
    <p:cover dir="l"/>
  </p:transition>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F2F3F5"/>
        </a:solidFill>
      </p:bgPr>
    </p:bg>
    <p:spTree>
      <p:nvGrpSpPr>
        <p:cNvPr id="1" name=""/>
        <p:cNvGrpSpPr/>
        <p:nvPr/>
      </p:nvGrpSpPr>
      <p:grpSpPr>
        <a:xfrm>
          <a:off x="0" y="0"/>
          <a:ext cx="0" cy="0"/>
          <a:chOff x="0" y="0"/>
          <a:chExt cx="0" cy="0"/>
        </a:xfrm>
      </p:grpSpPr>
      <p:grpSp>
        <p:nvGrpSpPr>
          <p:cNvPr name="Group 2" id="2"/>
          <p:cNvGrpSpPr/>
          <p:nvPr/>
        </p:nvGrpSpPr>
        <p:grpSpPr>
          <a:xfrm rot="0">
            <a:off x="1329989" y="4491290"/>
            <a:ext cx="14701826" cy="2447419"/>
            <a:chOff x="0" y="0"/>
            <a:chExt cx="3872086" cy="644588"/>
          </a:xfrm>
        </p:grpSpPr>
        <p:sp>
          <p:nvSpPr>
            <p:cNvPr name="Freeform 3" id="3"/>
            <p:cNvSpPr/>
            <p:nvPr/>
          </p:nvSpPr>
          <p:spPr>
            <a:xfrm flipH="false" flipV="false" rot="0">
              <a:off x="0" y="0"/>
              <a:ext cx="3872086" cy="644588"/>
            </a:xfrm>
            <a:custGeom>
              <a:avLst/>
              <a:gdLst/>
              <a:ahLst/>
              <a:cxnLst/>
              <a:rect r="r" b="b" t="t" l="l"/>
              <a:pathLst>
                <a:path h="644588" w="3872086">
                  <a:moveTo>
                    <a:pt x="12638" y="0"/>
                  </a:moveTo>
                  <a:lnTo>
                    <a:pt x="3859447" y="0"/>
                  </a:lnTo>
                  <a:cubicBezTo>
                    <a:pt x="3862799" y="0"/>
                    <a:pt x="3866014" y="1332"/>
                    <a:pt x="3868384" y="3702"/>
                  </a:cubicBezTo>
                  <a:cubicBezTo>
                    <a:pt x="3870754" y="6072"/>
                    <a:pt x="3872086" y="9286"/>
                    <a:pt x="3872086" y="12638"/>
                  </a:cubicBezTo>
                  <a:lnTo>
                    <a:pt x="3872086" y="631949"/>
                  </a:lnTo>
                  <a:cubicBezTo>
                    <a:pt x="3872086" y="635301"/>
                    <a:pt x="3870754" y="638516"/>
                    <a:pt x="3868384" y="640886"/>
                  </a:cubicBezTo>
                  <a:cubicBezTo>
                    <a:pt x="3866014" y="643256"/>
                    <a:pt x="3862799" y="644588"/>
                    <a:pt x="3859447" y="644588"/>
                  </a:cubicBezTo>
                  <a:lnTo>
                    <a:pt x="12638" y="644588"/>
                  </a:lnTo>
                  <a:cubicBezTo>
                    <a:pt x="9286" y="644588"/>
                    <a:pt x="6072" y="643256"/>
                    <a:pt x="3702" y="640886"/>
                  </a:cubicBezTo>
                  <a:cubicBezTo>
                    <a:pt x="1332" y="638516"/>
                    <a:pt x="0" y="635301"/>
                    <a:pt x="0" y="631949"/>
                  </a:cubicBezTo>
                  <a:lnTo>
                    <a:pt x="0" y="12638"/>
                  </a:lnTo>
                  <a:cubicBezTo>
                    <a:pt x="0" y="9286"/>
                    <a:pt x="1332" y="6072"/>
                    <a:pt x="3702" y="3702"/>
                  </a:cubicBezTo>
                  <a:cubicBezTo>
                    <a:pt x="6072" y="1332"/>
                    <a:pt x="9286" y="0"/>
                    <a:pt x="12638" y="0"/>
                  </a:cubicBezTo>
                  <a:close/>
                </a:path>
              </a:pathLst>
            </a:custGeom>
            <a:solidFill>
              <a:srgbClr val="DEE5F2"/>
            </a:solidFill>
          </p:spPr>
        </p:sp>
        <p:sp>
          <p:nvSpPr>
            <p:cNvPr name="TextBox 4" id="4"/>
            <p:cNvSpPr txBox="true"/>
            <p:nvPr/>
          </p:nvSpPr>
          <p:spPr>
            <a:xfrm>
              <a:off x="0" y="-47625"/>
              <a:ext cx="3872086" cy="692213"/>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5400000">
            <a:off x="14280293" y="4609468"/>
            <a:ext cx="4309810" cy="2211065"/>
            <a:chOff x="0" y="0"/>
            <a:chExt cx="1135094" cy="582338"/>
          </a:xfrm>
        </p:grpSpPr>
        <p:sp>
          <p:nvSpPr>
            <p:cNvPr name="Freeform 6" id="6"/>
            <p:cNvSpPr/>
            <p:nvPr/>
          </p:nvSpPr>
          <p:spPr>
            <a:xfrm flipH="false" flipV="false" rot="0">
              <a:off x="0" y="0"/>
              <a:ext cx="1135094" cy="582338"/>
            </a:xfrm>
            <a:custGeom>
              <a:avLst/>
              <a:gdLst/>
              <a:ahLst/>
              <a:cxnLst/>
              <a:rect r="r" b="b" t="t" l="l"/>
              <a:pathLst>
                <a:path h="582338" w="1135094">
                  <a:moveTo>
                    <a:pt x="567547" y="0"/>
                  </a:moveTo>
                  <a:lnTo>
                    <a:pt x="1135094" y="582338"/>
                  </a:lnTo>
                  <a:lnTo>
                    <a:pt x="0" y="582338"/>
                  </a:lnTo>
                  <a:lnTo>
                    <a:pt x="567547" y="0"/>
                  </a:lnTo>
                  <a:close/>
                </a:path>
              </a:pathLst>
            </a:custGeom>
            <a:solidFill>
              <a:srgbClr val="DEE5F2"/>
            </a:solidFill>
          </p:spPr>
        </p:sp>
        <p:sp>
          <p:nvSpPr>
            <p:cNvPr name="TextBox 7" id="7"/>
            <p:cNvSpPr txBox="true"/>
            <p:nvPr/>
          </p:nvSpPr>
          <p:spPr>
            <a:xfrm>
              <a:off x="177358" y="222746"/>
              <a:ext cx="780377" cy="317996"/>
            </a:xfrm>
            <a:prstGeom prst="rect">
              <a:avLst/>
            </a:prstGeom>
          </p:spPr>
          <p:txBody>
            <a:bodyPr anchor="ctr" rtlCol="false" tIns="50800" lIns="50800" bIns="50800" rIns="50800"/>
            <a:lstStyle/>
            <a:p>
              <a:pPr algn="ctr">
                <a:lnSpc>
                  <a:spcPts val="2659"/>
                </a:lnSpc>
              </a:pPr>
            </a:p>
          </p:txBody>
        </p:sp>
      </p:grpSp>
      <p:grpSp>
        <p:nvGrpSpPr>
          <p:cNvPr name="Group 8" id="8"/>
          <p:cNvGrpSpPr/>
          <p:nvPr/>
        </p:nvGrpSpPr>
        <p:grpSpPr>
          <a:xfrm rot="0">
            <a:off x="13106590" y="4935427"/>
            <a:ext cx="2925224" cy="1559145"/>
            <a:chOff x="0" y="0"/>
            <a:chExt cx="770429" cy="410639"/>
          </a:xfrm>
        </p:grpSpPr>
        <p:sp>
          <p:nvSpPr>
            <p:cNvPr name="Freeform 9" id="9"/>
            <p:cNvSpPr/>
            <p:nvPr/>
          </p:nvSpPr>
          <p:spPr>
            <a:xfrm flipH="false" flipV="false" rot="0">
              <a:off x="0" y="0"/>
              <a:ext cx="770429" cy="410639"/>
            </a:xfrm>
            <a:custGeom>
              <a:avLst/>
              <a:gdLst/>
              <a:ahLst/>
              <a:cxnLst/>
              <a:rect r="r" b="b" t="t" l="l"/>
              <a:pathLst>
                <a:path h="410639" w="770429">
                  <a:moveTo>
                    <a:pt x="63519" y="0"/>
                  </a:moveTo>
                  <a:lnTo>
                    <a:pt x="706911" y="0"/>
                  </a:lnTo>
                  <a:cubicBezTo>
                    <a:pt x="723757" y="0"/>
                    <a:pt x="739913" y="6692"/>
                    <a:pt x="751825" y="18604"/>
                  </a:cubicBezTo>
                  <a:cubicBezTo>
                    <a:pt x="763737" y="30516"/>
                    <a:pt x="770429" y="46672"/>
                    <a:pt x="770429" y="63519"/>
                  </a:cubicBezTo>
                  <a:lnTo>
                    <a:pt x="770429" y="347120"/>
                  </a:lnTo>
                  <a:cubicBezTo>
                    <a:pt x="770429" y="382201"/>
                    <a:pt x="741991" y="410639"/>
                    <a:pt x="706911" y="410639"/>
                  </a:cubicBezTo>
                  <a:lnTo>
                    <a:pt x="63519" y="410639"/>
                  </a:lnTo>
                  <a:cubicBezTo>
                    <a:pt x="28438" y="410639"/>
                    <a:pt x="0" y="382201"/>
                    <a:pt x="0" y="347120"/>
                  </a:cubicBezTo>
                  <a:lnTo>
                    <a:pt x="0" y="63519"/>
                  </a:lnTo>
                  <a:cubicBezTo>
                    <a:pt x="0" y="28438"/>
                    <a:pt x="28438" y="0"/>
                    <a:pt x="63519" y="0"/>
                  </a:cubicBezTo>
                  <a:close/>
                </a:path>
              </a:pathLst>
            </a:custGeom>
            <a:solidFill>
              <a:srgbClr val="FE69AE"/>
            </a:solidFill>
          </p:spPr>
        </p:sp>
        <p:sp>
          <p:nvSpPr>
            <p:cNvPr name="TextBox 10" id="10"/>
            <p:cNvSpPr txBox="true"/>
            <p:nvPr/>
          </p:nvSpPr>
          <p:spPr>
            <a:xfrm>
              <a:off x="0" y="-47625"/>
              <a:ext cx="770429" cy="458264"/>
            </a:xfrm>
            <a:prstGeom prst="rect">
              <a:avLst/>
            </a:prstGeom>
          </p:spPr>
          <p:txBody>
            <a:bodyPr anchor="ctr" rtlCol="false" tIns="50800" lIns="50800" bIns="50800" rIns="50800"/>
            <a:lstStyle/>
            <a:p>
              <a:pPr algn="ctr">
                <a:lnSpc>
                  <a:spcPts val="2659"/>
                </a:lnSpc>
              </a:pPr>
            </a:p>
          </p:txBody>
        </p:sp>
      </p:grpSp>
      <p:grpSp>
        <p:nvGrpSpPr>
          <p:cNvPr name="Group 11" id="11"/>
          <p:cNvGrpSpPr/>
          <p:nvPr/>
        </p:nvGrpSpPr>
        <p:grpSpPr>
          <a:xfrm rot="0">
            <a:off x="9336732" y="4935427"/>
            <a:ext cx="2925224" cy="1559145"/>
            <a:chOff x="0" y="0"/>
            <a:chExt cx="770429" cy="410639"/>
          </a:xfrm>
        </p:grpSpPr>
        <p:sp>
          <p:nvSpPr>
            <p:cNvPr name="Freeform 12" id="12"/>
            <p:cNvSpPr/>
            <p:nvPr/>
          </p:nvSpPr>
          <p:spPr>
            <a:xfrm flipH="false" flipV="false" rot="0">
              <a:off x="0" y="0"/>
              <a:ext cx="770429" cy="410639"/>
            </a:xfrm>
            <a:custGeom>
              <a:avLst/>
              <a:gdLst/>
              <a:ahLst/>
              <a:cxnLst/>
              <a:rect r="r" b="b" t="t" l="l"/>
              <a:pathLst>
                <a:path h="410639" w="770429">
                  <a:moveTo>
                    <a:pt x="63519" y="0"/>
                  </a:moveTo>
                  <a:lnTo>
                    <a:pt x="706911" y="0"/>
                  </a:lnTo>
                  <a:cubicBezTo>
                    <a:pt x="723757" y="0"/>
                    <a:pt x="739913" y="6692"/>
                    <a:pt x="751825" y="18604"/>
                  </a:cubicBezTo>
                  <a:cubicBezTo>
                    <a:pt x="763737" y="30516"/>
                    <a:pt x="770429" y="46672"/>
                    <a:pt x="770429" y="63519"/>
                  </a:cubicBezTo>
                  <a:lnTo>
                    <a:pt x="770429" y="347120"/>
                  </a:lnTo>
                  <a:cubicBezTo>
                    <a:pt x="770429" y="382201"/>
                    <a:pt x="741991" y="410639"/>
                    <a:pt x="706911" y="410639"/>
                  </a:cubicBezTo>
                  <a:lnTo>
                    <a:pt x="63519" y="410639"/>
                  </a:lnTo>
                  <a:cubicBezTo>
                    <a:pt x="28438" y="410639"/>
                    <a:pt x="0" y="382201"/>
                    <a:pt x="0" y="347120"/>
                  </a:cubicBezTo>
                  <a:lnTo>
                    <a:pt x="0" y="63519"/>
                  </a:lnTo>
                  <a:cubicBezTo>
                    <a:pt x="0" y="28438"/>
                    <a:pt x="28438" y="0"/>
                    <a:pt x="63519" y="0"/>
                  </a:cubicBezTo>
                  <a:close/>
                </a:path>
              </a:pathLst>
            </a:custGeom>
            <a:solidFill>
              <a:srgbClr val="D87CDA"/>
            </a:solidFill>
          </p:spPr>
        </p:sp>
        <p:sp>
          <p:nvSpPr>
            <p:cNvPr name="TextBox 13" id="13"/>
            <p:cNvSpPr txBox="true"/>
            <p:nvPr/>
          </p:nvSpPr>
          <p:spPr>
            <a:xfrm>
              <a:off x="0" y="-47625"/>
              <a:ext cx="770429" cy="458264"/>
            </a:xfrm>
            <a:prstGeom prst="rect">
              <a:avLst/>
            </a:prstGeom>
          </p:spPr>
          <p:txBody>
            <a:bodyPr anchor="ctr" rtlCol="false" tIns="50800" lIns="50800" bIns="50800" rIns="50800"/>
            <a:lstStyle/>
            <a:p>
              <a:pPr algn="ctr">
                <a:lnSpc>
                  <a:spcPts val="2659"/>
                </a:lnSpc>
              </a:pPr>
            </a:p>
          </p:txBody>
        </p:sp>
      </p:grpSp>
      <p:grpSp>
        <p:nvGrpSpPr>
          <p:cNvPr name="Group 14" id="14"/>
          <p:cNvGrpSpPr/>
          <p:nvPr/>
        </p:nvGrpSpPr>
        <p:grpSpPr>
          <a:xfrm rot="0">
            <a:off x="5566873" y="4935427"/>
            <a:ext cx="2925224" cy="1559145"/>
            <a:chOff x="0" y="0"/>
            <a:chExt cx="770429" cy="410639"/>
          </a:xfrm>
        </p:grpSpPr>
        <p:sp>
          <p:nvSpPr>
            <p:cNvPr name="Freeform 15" id="15"/>
            <p:cNvSpPr/>
            <p:nvPr/>
          </p:nvSpPr>
          <p:spPr>
            <a:xfrm flipH="false" flipV="false" rot="0">
              <a:off x="0" y="0"/>
              <a:ext cx="770429" cy="410639"/>
            </a:xfrm>
            <a:custGeom>
              <a:avLst/>
              <a:gdLst/>
              <a:ahLst/>
              <a:cxnLst/>
              <a:rect r="r" b="b" t="t" l="l"/>
              <a:pathLst>
                <a:path h="410639" w="770429">
                  <a:moveTo>
                    <a:pt x="63519" y="0"/>
                  </a:moveTo>
                  <a:lnTo>
                    <a:pt x="706911" y="0"/>
                  </a:lnTo>
                  <a:cubicBezTo>
                    <a:pt x="723757" y="0"/>
                    <a:pt x="739913" y="6692"/>
                    <a:pt x="751825" y="18604"/>
                  </a:cubicBezTo>
                  <a:cubicBezTo>
                    <a:pt x="763737" y="30516"/>
                    <a:pt x="770429" y="46672"/>
                    <a:pt x="770429" y="63519"/>
                  </a:cubicBezTo>
                  <a:lnTo>
                    <a:pt x="770429" y="347120"/>
                  </a:lnTo>
                  <a:cubicBezTo>
                    <a:pt x="770429" y="382201"/>
                    <a:pt x="741991" y="410639"/>
                    <a:pt x="706911" y="410639"/>
                  </a:cubicBezTo>
                  <a:lnTo>
                    <a:pt x="63519" y="410639"/>
                  </a:lnTo>
                  <a:cubicBezTo>
                    <a:pt x="28438" y="410639"/>
                    <a:pt x="0" y="382201"/>
                    <a:pt x="0" y="347120"/>
                  </a:cubicBezTo>
                  <a:lnTo>
                    <a:pt x="0" y="63519"/>
                  </a:lnTo>
                  <a:cubicBezTo>
                    <a:pt x="0" y="28438"/>
                    <a:pt x="28438" y="0"/>
                    <a:pt x="63519" y="0"/>
                  </a:cubicBezTo>
                  <a:close/>
                </a:path>
              </a:pathLst>
            </a:custGeom>
            <a:solidFill>
              <a:srgbClr val="9C91F3"/>
            </a:solidFill>
          </p:spPr>
        </p:sp>
        <p:sp>
          <p:nvSpPr>
            <p:cNvPr name="TextBox 16" id="16"/>
            <p:cNvSpPr txBox="true"/>
            <p:nvPr/>
          </p:nvSpPr>
          <p:spPr>
            <a:xfrm>
              <a:off x="0" y="-47625"/>
              <a:ext cx="770429" cy="458264"/>
            </a:xfrm>
            <a:prstGeom prst="rect">
              <a:avLst/>
            </a:prstGeom>
          </p:spPr>
          <p:txBody>
            <a:bodyPr anchor="ctr" rtlCol="false" tIns="50800" lIns="50800" bIns="50800" rIns="50800"/>
            <a:lstStyle/>
            <a:p>
              <a:pPr algn="ctr">
                <a:lnSpc>
                  <a:spcPts val="2659"/>
                </a:lnSpc>
              </a:pPr>
            </a:p>
          </p:txBody>
        </p:sp>
      </p:grpSp>
      <p:grpSp>
        <p:nvGrpSpPr>
          <p:cNvPr name="Group 17" id="17"/>
          <p:cNvGrpSpPr/>
          <p:nvPr/>
        </p:nvGrpSpPr>
        <p:grpSpPr>
          <a:xfrm rot="0">
            <a:off x="1797015" y="4935427"/>
            <a:ext cx="2925224" cy="1559145"/>
            <a:chOff x="0" y="0"/>
            <a:chExt cx="770429" cy="410639"/>
          </a:xfrm>
        </p:grpSpPr>
        <p:sp>
          <p:nvSpPr>
            <p:cNvPr name="Freeform 18" id="18"/>
            <p:cNvSpPr/>
            <p:nvPr/>
          </p:nvSpPr>
          <p:spPr>
            <a:xfrm flipH="false" flipV="false" rot="0">
              <a:off x="0" y="0"/>
              <a:ext cx="770429" cy="410639"/>
            </a:xfrm>
            <a:custGeom>
              <a:avLst/>
              <a:gdLst/>
              <a:ahLst/>
              <a:cxnLst/>
              <a:rect r="r" b="b" t="t" l="l"/>
              <a:pathLst>
                <a:path h="410639" w="770429">
                  <a:moveTo>
                    <a:pt x="63519" y="0"/>
                  </a:moveTo>
                  <a:lnTo>
                    <a:pt x="706911" y="0"/>
                  </a:lnTo>
                  <a:cubicBezTo>
                    <a:pt x="723757" y="0"/>
                    <a:pt x="739913" y="6692"/>
                    <a:pt x="751825" y="18604"/>
                  </a:cubicBezTo>
                  <a:cubicBezTo>
                    <a:pt x="763737" y="30516"/>
                    <a:pt x="770429" y="46672"/>
                    <a:pt x="770429" y="63519"/>
                  </a:cubicBezTo>
                  <a:lnTo>
                    <a:pt x="770429" y="347120"/>
                  </a:lnTo>
                  <a:cubicBezTo>
                    <a:pt x="770429" y="382201"/>
                    <a:pt x="741991" y="410639"/>
                    <a:pt x="706911" y="410639"/>
                  </a:cubicBezTo>
                  <a:lnTo>
                    <a:pt x="63519" y="410639"/>
                  </a:lnTo>
                  <a:cubicBezTo>
                    <a:pt x="28438" y="410639"/>
                    <a:pt x="0" y="382201"/>
                    <a:pt x="0" y="347120"/>
                  </a:cubicBezTo>
                  <a:lnTo>
                    <a:pt x="0" y="63519"/>
                  </a:lnTo>
                  <a:cubicBezTo>
                    <a:pt x="0" y="28438"/>
                    <a:pt x="28438" y="0"/>
                    <a:pt x="63519" y="0"/>
                  </a:cubicBezTo>
                  <a:close/>
                </a:path>
              </a:pathLst>
            </a:custGeom>
            <a:solidFill>
              <a:srgbClr val="4DA1F7"/>
            </a:solidFill>
          </p:spPr>
        </p:sp>
        <p:sp>
          <p:nvSpPr>
            <p:cNvPr name="TextBox 19" id="19"/>
            <p:cNvSpPr txBox="true"/>
            <p:nvPr/>
          </p:nvSpPr>
          <p:spPr>
            <a:xfrm>
              <a:off x="0" y="-47625"/>
              <a:ext cx="770429" cy="458264"/>
            </a:xfrm>
            <a:prstGeom prst="rect">
              <a:avLst/>
            </a:prstGeom>
          </p:spPr>
          <p:txBody>
            <a:bodyPr anchor="ctr" rtlCol="false" tIns="50800" lIns="50800" bIns="50800" rIns="50800"/>
            <a:lstStyle/>
            <a:p>
              <a:pPr algn="ctr">
                <a:lnSpc>
                  <a:spcPts val="2659"/>
                </a:lnSpc>
              </a:pPr>
            </a:p>
          </p:txBody>
        </p:sp>
      </p:grpSp>
      <p:grpSp>
        <p:nvGrpSpPr>
          <p:cNvPr name="Group 20" id="20"/>
          <p:cNvGrpSpPr/>
          <p:nvPr/>
        </p:nvGrpSpPr>
        <p:grpSpPr>
          <a:xfrm rot="0">
            <a:off x="2772857" y="2829940"/>
            <a:ext cx="973540" cy="973540"/>
            <a:chOff x="0" y="0"/>
            <a:chExt cx="812800" cy="812800"/>
          </a:xfrm>
        </p:grpSpPr>
        <p:sp>
          <p:nvSpPr>
            <p:cNvPr name="Freeform 21" id="2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DA1F7"/>
            </a:solidFill>
          </p:spPr>
        </p:sp>
        <p:sp>
          <p:nvSpPr>
            <p:cNvPr name="TextBox 22" id="22"/>
            <p:cNvSpPr txBox="true"/>
            <p:nvPr/>
          </p:nvSpPr>
          <p:spPr>
            <a:xfrm>
              <a:off x="76200" y="9525"/>
              <a:ext cx="660400" cy="727075"/>
            </a:xfrm>
            <a:prstGeom prst="rect">
              <a:avLst/>
            </a:prstGeom>
          </p:spPr>
          <p:txBody>
            <a:bodyPr anchor="ctr" rtlCol="false" tIns="50800" lIns="50800" bIns="50800" rIns="50800"/>
            <a:lstStyle/>
            <a:p>
              <a:pPr algn="ctr">
                <a:lnSpc>
                  <a:spcPts val="4479"/>
                </a:lnSpc>
              </a:pPr>
              <a:r>
                <a:rPr lang="en-US" b="true" sz="3199">
                  <a:solidFill>
                    <a:srgbClr val="FFFFFF"/>
                  </a:solidFill>
                  <a:latin typeface="Barlow Condensed Bold"/>
                  <a:ea typeface="Barlow Condensed Bold"/>
                  <a:cs typeface="Barlow Condensed Bold"/>
                  <a:sym typeface="Barlow Condensed Bold"/>
                </a:rPr>
                <a:t>01</a:t>
              </a:r>
            </a:p>
          </p:txBody>
        </p:sp>
      </p:grpSp>
      <p:grpSp>
        <p:nvGrpSpPr>
          <p:cNvPr name="Group 23" id="23"/>
          <p:cNvGrpSpPr/>
          <p:nvPr/>
        </p:nvGrpSpPr>
        <p:grpSpPr>
          <a:xfrm rot="0">
            <a:off x="6542716" y="2829940"/>
            <a:ext cx="973540" cy="973540"/>
            <a:chOff x="0" y="0"/>
            <a:chExt cx="812800" cy="812800"/>
          </a:xfrm>
        </p:grpSpPr>
        <p:sp>
          <p:nvSpPr>
            <p:cNvPr name="Freeform 24" id="2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C91F3"/>
            </a:solidFill>
          </p:spPr>
        </p:sp>
        <p:sp>
          <p:nvSpPr>
            <p:cNvPr name="TextBox 25" id="25"/>
            <p:cNvSpPr txBox="true"/>
            <p:nvPr/>
          </p:nvSpPr>
          <p:spPr>
            <a:xfrm>
              <a:off x="76200" y="9525"/>
              <a:ext cx="660400" cy="727075"/>
            </a:xfrm>
            <a:prstGeom prst="rect">
              <a:avLst/>
            </a:prstGeom>
          </p:spPr>
          <p:txBody>
            <a:bodyPr anchor="ctr" rtlCol="false" tIns="50800" lIns="50800" bIns="50800" rIns="50800"/>
            <a:lstStyle/>
            <a:p>
              <a:pPr algn="ctr">
                <a:lnSpc>
                  <a:spcPts val="4479"/>
                </a:lnSpc>
              </a:pPr>
              <a:r>
                <a:rPr lang="en-US" b="true" sz="3199">
                  <a:solidFill>
                    <a:srgbClr val="FFFFFF"/>
                  </a:solidFill>
                  <a:latin typeface="Barlow Condensed Bold"/>
                  <a:ea typeface="Barlow Condensed Bold"/>
                  <a:cs typeface="Barlow Condensed Bold"/>
                  <a:sym typeface="Barlow Condensed Bold"/>
                </a:rPr>
                <a:t>02</a:t>
              </a:r>
            </a:p>
          </p:txBody>
        </p:sp>
      </p:grpSp>
      <p:sp>
        <p:nvSpPr>
          <p:cNvPr name="AutoShape 26" id="26"/>
          <p:cNvSpPr/>
          <p:nvPr/>
        </p:nvSpPr>
        <p:spPr>
          <a:xfrm flipV="true">
            <a:off x="3259627" y="3775388"/>
            <a:ext cx="0" cy="1160040"/>
          </a:xfrm>
          <a:prstGeom prst="line">
            <a:avLst/>
          </a:prstGeom>
          <a:ln cap="flat" w="38100">
            <a:solidFill>
              <a:srgbClr val="4DA1F7"/>
            </a:solidFill>
            <a:prstDash val="solid"/>
            <a:headEnd type="none" len="sm" w="sm"/>
            <a:tailEnd type="none" len="sm" w="sm"/>
          </a:ln>
        </p:spPr>
      </p:sp>
      <p:sp>
        <p:nvSpPr>
          <p:cNvPr name="AutoShape 27" id="27"/>
          <p:cNvSpPr/>
          <p:nvPr/>
        </p:nvSpPr>
        <p:spPr>
          <a:xfrm flipV="true">
            <a:off x="7029485" y="3775388"/>
            <a:ext cx="0" cy="1160040"/>
          </a:xfrm>
          <a:prstGeom prst="line">
            <a:avLst/>
          </a:prstGeom>
          <a:ln cap="flat" w="38100">
            <a:solidFill>
              <a:srgbClr val="9C91F3"/>
            </a:solidFill>
            <a:prstDash val="solid"/>
            <a:headEnd type="none" len="sm" w="sm"/>
            <a:tailEnd type="none" len="sm" w="sm"/>
          </a:ln>
        </p:spPr>
      </p:sp>
      <p:grpSp>
        <p:nvGrpSpPr>
          <p:cNvPr name="Group 28" id="28"/>
          <p:cNvGrpSpPr/>
          <p:nvPr/>
        </p:nvGrpSpPr>
        <p:grpSpPr>
          <a:xfrm rot="0">
            <a:off x="10312574" y="2829940"/>
            <a:ext cx="973540" cy="973540"/>
            <a:chOff x="0" y="0"/>
            <a:chExt cx="812800" cy="812800"/>
          </a:xfrm>
        </p:grpSpPr>
        <p:sp>
          <p:nvSpPr>
            <p:cNvPr name="Freeform 29" id="2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87CDA"/>
            </a:solidFill>
          </p:spPr>
        </p:sp>
        <p:sp>
          <p:nvSpPr>
            <p:cNvPr name="TextBox 30" id="30"/>
            <p:cNvSpPr txBox="true"/>
            <p:nvPr/>
          </p:nvSpPr>
          <p:spPr>
            <a:xfrm>
              <a:off x="76200" y="9525"/>
              <a:ext cx="660400" cy="727075"/>
            </a:xfrm>
            <a:prstGeom prst="rect">
              <a:avLst/>
            </a:prstGeom>
          </p:spPr>
          <p:txBody>
            <a:bodyPr anchor="ctr" rtlCol="false" tIns="50800" lIns="50800" bIns="50800" rIns="50800"/>
            <a:lstStyle/>
            <a:p>
              <a:pPr algn="ctr">
                <a:lnSpc>
                  <a:spcPts val="4479"/>
                </a:lnSpc>
              </a:pPr>
              <a:r>
                <a:rPr lang="en-US" b="true" sz="3199">
                  <a:solidFill>
                    <a:srgbClr val="FFFFFF"/>
                  </a:solidFill>
                  <a:latin typeface="Barlow Condensed Bold"/>
                  <a:ea typeface="Barlow Condensed Bold"/>
                  <a:cs typeface="Barlow Condensed Bold"/>
                  <a:sym typeface="Barlow Condensed Bold"/>
                </a:rPr>
                <a:t>03</a:t>
              </a:r>
            </a:p>
          </p:txBody>
        </p:sp>
      </p:grpSp>
      <p:sp>
        <p:nvSpPr>
          <p:cNvPr name="AutoShape 31" id="31"/>
          <p:cNvSpPr/>
          <p:nvPr/>
        </p:nvSpPr>
        <p:spPr>
          <a:xfrm flipV="true">
            <a:off x="10799344" y="3775388"/>
            <a:ext cx="0" cy="1160040"/>
          </a:xfrm>
          <a:prstGeom prst="line">
            <a:avLst/>
          </a:prstGeom>
          <a:ln cap="flat" w="38100">
            <a:solidFill>
              <a:srgbClr val="D87CDA"/>
            </a:solidFill>
            <a:prstDash val="solid"/>
            <a:headEnd type="none" len="sm" w="sm"/>
            <a:tailEnd type="none" len="sm" w="sm"/>
          </a:ln>
        </p:spPr>
      </p:sp>
      <p:grpSp>
        <p:nvGrpSpPr>
          <p:cNvPr name="Group 32" id="32"/>
          <p:cNvGrpSpPr/>
          <p:nvPr/>
        </p:nvGrpSpPr>
        <p:grpSpPr>
          <a:xfrm rot="0">
            <a:off x="14082432" y="2829940"/>
            <a:ext cx="973540" cy="973540"/>
            <a:chOff x="0" y="0"/>
            <a:chExt cx="812800" cy="812800"/>
          </a:xfrm>
        </p:grpSpPr>
        <p:sp>
          <p:nvSpPr>
            <p:cNvPr name="Freeform 33" id="3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E69AE"/>
            </a:solidFill>
          </p:spPr>
        </p:sp>
        <p:sp>
          <p:nvSpPr>
            <p:cNvPr name="TextBox 34" id="34"/>
            <p:cNvSpPr txBox="true"/>
            <p:nvPr/>
          </p:nvSpPr>
          <p:spPr>
            <a:xfrm>
              <a:off x="76200" y="9525"/>
              <a:ext cx="660400" cy="727075"/>
            </a:xfrm>
            <a:prstGeom prst="rect">
              <a:avLst/>
            </a:prstGeom>
          </p:spPr>
          <p:txBody>
            <a:bodyPr anchor="ctr" rtlCol="false" tIns="50800" lIns="50800" bIns="50800" rIns="50800"/>
            <a:lstStyle/>
            <a:p>
              <a:pPr algn="ctr">
                <a:lnSpc>
                  <a:spcPts val="4479"/>
                </a:lnSpc>
              </a:pPr>
              <a:r>
                <a:rPr lang="en-US" b="true" sz="3199">
                  <a:solidFill>
                    <a:srgbClr val="FFFFFF"/>
                  </a:solidFill>
                  <a:latin typeface="Barlow Condensed Bold"/>
                  <a:ea typeface="Barlow Condensed Bold"/>
                  <a:cs typeface="Barlow Condensed Bold"/>
                  <a:sym typeface="Barlow Condensed Bold"/>
                </a:rPr>
                <a:t>04</a:t>
              </a:r>
            </a:p>
          </p:txBody>
        </p:sp>
      </p:grpSp>
      <p:sp>
        <p:nvSpPr>
          <p:cNvPr name="AutoShape 35" id="35"/>
          <p:cNvSpPr/>
          <p:nvPr/>
        </p:nvSpPr>
        <p:spPr>
          <a:xfrm flipV="true">
            <a:off x="14569202" y="3775388"/>
            <a:ext cx="0" cy="1160040"/>
          </a:xfrm>
          <a:prstGeom prst="line">
            <a:avLst/>
          </a:prstGeom>
          <a:ln cap="flat" w="38100">
            <a:solidFill>
              <a:srgbClr val="FE69AE"/>
            </a:solidFill>
            <a:prstDash val="solid"/>
            <a:headEnd type="none" len="sm" w="sm"/>
            <a:tailEnd type="none" len="sm" w="sm"/>
          </a:ln>
        </p:spPr>
      </p:sp>
      <p:sp>
        <p:nvSpPr>
          <p:cNvPr name="Freeform 36" id="36"/>
          <p:cNvSpPr/>
          <p:nvPr/>
        </p:nvSpPr>
        <p:spPr>
          <a:xfrm flipH="false" flipV="false" rot="0">
            <a:off x="14188202" y="5334000"/>
            <a:ext cx="762000" cy="762000"/>
          </a:xfrm>
          <a:custGeom>
            <a:avLst/>
            <a:gdLst/>
            <a:ahLst/>
            <a:cxnLst/>
            <a:rect r="r" b="b" t="t" l="l"/>
            <a:pathLst>
              <a:path h="762000" w="762000">
                <a:moveTo>
                  <a:pt x="0" y="0"/>
                </a:moveTo>
                <a:lnTo>
                  <a:pt x="762000" y="0"/>
                </a:lnTo>
                <a:lnTo>
                  <a:pt x="762000" y="762000"/>
                </a:lnTo>
                <a:lnTo>
                  <a:pt x="0" y="7620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7" id="37"/>
          <p:cNvSpPr/>
          <p:nvPr/>
        </p:nvSpPr>
        <p:spPr>
          <a:xfrm flipH="false" flipV="false" rot="0">
            <a:off x="10418344" y="5334000"/>
            <a:ext cx="762000" cy="762000"/>
          </a:xfrm>
          <a:custGeom>
            <a:avLst/>
            <a:gdLst/>
            <a:ahLst/>
            <a:cxnLst/>
            <a:rect r="r" b="b" t="t" l="l"/>
            <a:pathLst>
              <a:path h="762000" w="762000">
                <a:moveTo>
                  <a:pt x="0" y="0"/>
                </a:moveTo>
                <a:lnTo>
                  <a:pt x="762000" y="0"/>
                </a:lnTo>
                <a:lnTo>
                  <a:pt x="762000" y="762000"/>
                </a:lnTo>
                <a:lnTo>
                  <a:pt x="0" y="7620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38" id="38"/>
          <p:cNvSpPr/>
          <p:nvPr/>
        </p:nvSpPr>
        <p:spPr>
          <a:xfrm flipH="false" flipV="false" rot="0">
            <a:off x="2440356" y="5215123"/>
            <a:ext cx="1202467" cy="986023"/>
          </a:xfrm>
          <a:custGeom>
            <a:avLst/>
            <a:gdLst/>
            <a:ahLst/>
            <a:cxnLst/>
            <a:rect r="r" b="b" t="t" l="l"/>
            <a:pathLst>
              <a:path h="986023" w="1202467">
                <a:moveTo>
                  <a:pt x="0" y="0"/>
                </a:moveTo>
                <a:lnTo>
                  <a:pt x="1202467" y="0"/>
                </a:lnTo>
                <a:lnTo>
                  <a:pt x="1202467" y="986024"/>
                </a:lnTo>
                <a:lnTo>
                  <a:pt x="0" y="986024"/>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39" id="39"/>
          <p:cNvSpPr/>
          <p:nvPr/>
        </p:nvSpPr>
        <p:spPr>
          <a:xfrm flipH="false" flipV="false" rot="0">
            <a:off x="6542716" y="5215123"/>
            <a:ext cx="999753" cy="999753"/>
          </a:xfrm>
          <a:custGeom>
            <a:avLst/>
            <a:gdLst/>
            <a:ahLst/>
            <a:cxnLst/>
            <a:rect r="r" b="b" t="t" l="l"/>
            <a:pathLst>
              <a:path h="999753" w="999753">
                <a:moveTo>
                  <a:pt x="0" y="0"/>
                </a:moveTo>
                <a:lnTo>
                  <a:pt x="999753" y="0"/>
                </a:lnTo>
                <a:lnTo>
                  <a:pt x="999753" y="999754"/>
                </a:lnTo>
                <a:lnTo>
                  <a:pt x="0" y="99975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40" id="40"/>
          <p:cNvSpPr txBox="true"/>
          <p:nvPr/>
        </p:nvSpPr>
        <p:spPr>
          <a:xfrm rot="0">
            <a:off x="2013402" y="962025"/>
            <a:ext cx="13335000" cy="514351"/>
          </a:xfrm>
          <a:prstGeom prst="rect">
            <a:avLst/>
          </a:prstGeom>
        </p:spPr>
        <p:txBody>
          <a:bodyPr anchor="t" rtlCol="false" tIns="0" lIns="0" bIns="0" rIns="0">
            <a:spAutoFit/>
          </a:bodyPr>
          <a:lstStyle/>
          <a:p>
            <a:pPr algn="ctr">
              <a:lnSpc>
                <a:spcPts val="4199"/>
              </a:lnSpc>
              <a:spcBef>
                <a:spcPct val="0"/>
              </a:spcBef>
            </a:pPr>
            <a:r>
              <a:rPr lang="en-US" b="true" sz="2999">
                <a:solidFill>
                  <a:srgbClr val="000000"/>
                </a:solidFill>
                <a:latin typeface="Arial Bold"/>
                <a:ea typeface="Arial Bold"/>
                <a:cs typeface="Arial Bold"/>
                <a:sym typeface="Arial Bold"/>
              </a:rPr>
              <a:t> CURRENT CHALLENGES FACING CLINICS</a:t>
            </a:r>
          </a:p>
        </p:txBody>
      </p:sp>
      <p:grpSp>
        <p:nvGrpSpPr>
          <p:cNvPr name="Group 41" id="41"/>
          <p:cNvGrpSpPr/>
          <p:nvPr/>
        </p:nvGrpSpPr>
        <p:grpSpPr>
          <a:xfrm rot="0">
            <a:off x="1797015" y="8155655"/>
            <a:ext cx="2925224" cy="1592054"/>
            <a:chOff x="0" y="0"/>
            <a:chExt cx="3900299" cy="2122738"/>
          </a:xfrm>
        </p:grpSpPr>
        <p:sp>
          <p:nvSpPr>
            <p:cNvPr name="TextBox 42" id="42"/>
            <p:cNvSpPr txBox="true"/>
            <p:nvPr/>
          </p:nvSpPr>
          <p:spPr>
            <a:xfrm rot="0">
              <a:off x="0" y="-19050"/>
              <a:ext cx="3900299" cy="1466004"/>
            </a:xfrm>
            <a:prstGeom prst="rect">
              <a:avLst/>
            </a:prstGeom>
          </p:spPr>
          <p:txBody>
            <a:bodyPr anchor="t" rtlCol="false" tIns="0" lIns="0" bIns="0" rIns="0">
              <a:spAutoFit/>
            </a:bodyPr>
            <a:lstStyle/>
            <a:p>
              <a:pPr algn="ctr">
                <a:lnSpc>
                  <a:spcPts val="2989"/>
                </a:lnSpc>
              </a:pPr>
              <a:r>
                <a:rPr lang="en-US" b="true" sz="2299">
                  <a:solidFill>
                    <a:srgbClr val="000000"/>
                  </a:solidFill>
                  <a:latin typeface="Open Sans Bold"/>
                  <a:ea typeface="Open Sans Bold"/>
                  <a:cs typeface="Open Sans Bold"/>
                  <a:sym typeface="Open Sans Bold"/>
                </a:rPr>
                <a:t>Overloaded op</a:t>
              </a:r>
              <a:r>
                <a:rPr lang="en-US" b="true" sz="2299">
                  <a:solidFill>
                    <a:srgbClr val="000000"/>
                  </a:solidFill>
                  <a:latin typeface="Open Sans Bold"/>
                  <a:ea typeface="Open Sans Bold"/>
                  <a:cs typeface="Open Sans Bold"/>
                  <a:sym typeface="Open Sans Bold"/>
                </a:rPr>
                <a:t>erations &amp; long patient wait times</a:t>
              </a:r>
            </a:p>
          </p:txBody>
        </p:sp>
        <p:sp>
          <p:nvSpPr>
            <p:cNvPr name="TextBox 43" id="43"/>
            <p:cNvSpPr txBox="true"/>
            <p:nvPr/>
          </p:nvSpPr>
          <p:spPr>
            <a:xfrm rot="0">
              <a:off x="0" y="1682048"/>
              <a:ext cx="3900299" cy="440690"/>
            </a:xfrm>
            <a:prstGeom prst="rect">
              <a:avLst/>
            </a:prstGeom>
          </p:spPr>
          <p:txBody>
            <a:bodyPr anchor="t" rtlCol="false" tIns="0" lIns="0" bIns="0" rIns="0">
              <a:spAutoFit/>
            </a:bodyPr>
            <a:lstStyle/>
            <a:p>
              <a:pPr algn="ctr">
                <a:lnSpc>
                  <a:spcPts val="2729"/>
                </a:lnSpc>
              </a:pPr>
            </a:p>
          </p:txBody>
        </p:sp>
      </p:grpSp>
      <p:grpSp>
        <p:nvGrpSpPr>
          <p:cNvPr name="Group 44" id="44"/>
          <p:cNvGrpSpPr/>
          <p:nvPr/>
        </p:nvGrpSpPr>
        <p:grpSpPr>
          <a:xfrm rot="0">
            <a:off x="5566873" y="8155655"/>
            <a:ext cx="2925224" cy="1508869"/>
            <a:chOff x="0" y="0"/>
            <a:chExt cx="3900299" cy="2011825"/>
          </a:xfrm>
        </p:grpSpPr>
        <p:sp>
          <p:nvSpPr>
            <p:cNvPr name="TextBox 45" id="45"/>
            <p:cNvSpPr txBox="true"/>
            <p:nvPr/>
          </p:nvSpPr>
          <p:spPr>
            <a:xfrm rot="0">
              <a:off x="0" y="-19050"/>
              <a:ext cx="3900299" cy="1355090"/>
            </a:xfrm>
            <a:prstGeom prst="rect">
              <a:avLst/>
            </a:prstGeom>
          </p:spPr>
          <p:txBody>
            <a:bodyPr anchor="t" rtlCol="false" tIns="0" lIns="0" bIns="0" rIns="0">
              <a:spAutoFit/>
            </a:bodyPr>
            <a:lstStyle/>
            <a:p>
              <a:pPr algn="ctr">
                <a:lnSpc>
                  <a:spcPts val="2729"/>
                </a:lnSpc>
              </a:pPr>
              <a:r>
                <a:rPr lang="en-US" b="true" sz="2099">
                  <a:solidFill>
                    <a:srgbClr val="000000"/>
                  </a:solidFill>
                  <a:latin typeface="Open Sans Bold"/>
                  <a:ea typeface="Open Sans Bold"/>
                  <a:cs typeface="Open Sans Bold"/>
                  <a:sym typeface="Open Sans Bold"/>
                </a:rPr>
                <a:t>Staffing shortages, h</a:t>
              </a:r>
              <a:r>
                <a:rPr lang="en-US" b="true" sz="2099">
                  <a:solidFill>
                    <a:srgbClr val="000000"/>
                  </a:solidFill>
                  <a:latin typeface="Open Sans Bold"/>
                  <a:ea typeface="Open Sans Bold"/>
                  <a:cs typeface="Open Sans Bold"/>
                  <a:sym typeface="Open Sans Bold"/>
                </a:rPr>
                <a:t>igh turnover, and admin burnout</a:t>
              </a:r>
            </a:p>
          </p:txBody>
        </p:sp>
        <p:sp>
          <p:nvSpPr>
            <p:cNvPr name="TextBox 46" id="46"/>
            <p:cNvSpPr txBox="true"/>
            <p:nvPr/>
          </p:nvSpPr>
          <p:spPr>
            <a:xfrm rot="0">
              <a:off x="0" y="1571135"/>
              <a:ext cx="3900299" cy="440690"/>
            </a:xfrm>
            <a:prstGeom prst="rect">
              <a:avLst/>
            </a:prstGeom>
          </p:spPr>
          <p:txBody>
            <a:bodyPr anchor="t" rtlCol="false" tIns="0" lIns="0" bIns="0" rIns="0">
              <a:spAutoFit/>
            </a:bodyPr>
            <a:lstStyle/>
            <a:p>
              <a:pPr algn="ctr">
                <a:lnSpc>
                  <a:spcPts val="2729"/>
                </a:lnSpc>
              </a:pPr>
            </a:p>
          </p:txBody>
        </p:sp>
      </p:grpSp>
      <p:sp>
        <p:nvSpPr>
          <p:cNvPr name="TextBox 47" id="47"/>
          <p:cNvSpPr txBox="true"/>
          <p:nvPr/>
        </p:nvSpPr>
        <p:spPr>
          <a:xfrm rot="0">
            <a:off x="9336732" y="8136605"/>
            <a:ext cx="2925224" cy="678180"/>
          </a:xfrm>
          <a:prstGeom prst="rect">
            <a:avLst/>
          </a:prstGeom>
        </p:spPr>
        <p:txBody>
          <a:bodyPr anchor="t" rtlCol="false" tIns="0" lIns="0" bIns="0" rIns="0">
            <a:spAutoFit/>
          </a:bodyPr>
          <a:lstStyle/>
          <a:p>
            <a:pPr algn="ctr">
              <a:lnSpc>
                <a:spcPts val="2729"/>
              </a:lnSpc>
            </a:pPr>
            <a:r>
              <a:rPr lang="en-US" b="true" sz="2099">
                <a:solidFill>
                  <a:srgbClr val="000000"/>
                </a:solidFill>
                <a:latin typeface="Open Sans Bold"/>
                <a:ea typeface="Open Sans Bold"/>
                <a:cs typeface="Open Sans Bold"/>
                <a:sym typeface="Open Sans Bold"/>
              </a:rPr>
              <a:t>Billing confusion affecting coll</a:t>
            </a:r>
            <a:r>
              <a:rPr lang="en-US" b="true" sz="2099">
                <a:solidFill>
                  <a:srgbClr val="000000"/>
                </a:solidFill>
                <a:latin typeface="Open Sans Bold"/>
                <a:ea typeface="Open Sans Bold"/>
                <a:cs typeface="Open Sans Bold"/>
                <a:sym typeface="Open Sans Bold"/>
              </a:rPr>
              <a:t>ections</a:t>
            </a:r>
          </a:p>
        </p:txBody>
      </p:sp>
      <p:grpSp>
        <p:nvGrpSpPr>
          <p:cNvPr name="Group 48" id="48"/>
          <p:cNvGrpSpPr/>
          <p:nvPr/>
        </p:nvGrpSpPr>
        <p:grpSpPr>
          <a:xfrm rot="0">
            <a:off x="13106590" y="8155655"/>
            <a:ext cx="2925224" cy="1429494"/>
            <a:chOff x="0" y="0"/>
            <a:chExt cx="3900299" cy="1905991"/>
          </a:xfrm>
        </p:grpSpPr>
        <p:sp>
          <p:nvSpPr>
            <p:cNvPr name="TextBox 49" id="49"/>
            <p:cNvSpPr txBox="true"/>
            <p:nvPr/>
          </p:nvSpPr>
          <p:spPr>
            <a:xfrm rot="0">
              <a:off x="0" y="-19050"/>
              <a:ext cx="3900299" cy="1355090"/>
            </a:xfrm>
            <a:prstGeom prst="rect">
              <a:avLst/>
            </a:prstGeom>
          </p:spPr>
          <p:txBody>
            <a:bodyPr anchor="t" rtlCol="false" tIns="0" lIns="0" bIns="0" rIns="0">
              <a:spAutoFit/>
            </a:bodyPr>
            <a:lstStyle/>
            <a:p>
              <a:pPr algn="ctr">
                <a:lnSpc>
                  <a:spcPts val="2729"/>
                </a:lnSpc>
              </a:pPr>
              <a:r>
                <a:rPr lang="en-US" b="true" sz="2099">
                  <a:solidFill>
                    <a:srgbClr val="000000"/>
                  </a:solidFill>
                  <a:latin typeface="Open Sans Bold"/>
                  <a:ea typeface="Open Sans Bold"/>
                  <a:cs typeface="Open Sans Bold"/>
                  <a:sym typeface="Open Sans Bold"/>
                </a:rPr>
                <a:t>Rising </a:t>
              </a:r>
              <a:r>
                <a:rPr lang="en-US" b="true" sz="2099">
                  <a:solidFill>
                    <a:srgbClr val="000000"/>
                  </a:solidFill>
                  <a:latin typeface="Open Sans Bold"/>
                  <a:ea typeface="Open Sans Bold"/>
                  <a:cs typeface="Open Sans Bold"/>
                  <a:sym typeface="Open Sans Bold"/>
                </a:rPr>
                <a:t>costs of hiring, training, and retention</a:t>
              </a:r>
            </a:p>
          </p:txBody>
        </p:sp>
        <p:sp>
          <p:nvSpPr>
            <p:cNvPr name="TextBox 50" id="50"/>
            <p:cNvSpPr txBox="true"/>
            <p:nvPr/>
          </p:nvSpPr>
          <p:spPr>
            <a:xfrm rot="0">
              <a:off x="0" y="1580660"/>
              <a:ext cx="3900299" cy="325332"/>
            </a:xfrm>
            <a:prstGeom prst="rect">
              <a:avLst/>
            </a:prstGeom>
          </p:spPr>
          <p:txBody>
            <a:bodyPr anchor="t" rtlCol="false" tIns="0" lIns="0" bIns="0" rIns="0">
              <a:spAutoFit/>
            </a:bodyPr>
            <a:lstStyle/>
            <a:p>
              <a:pPr algn="ctr">
                <a:lnSpc>
                  <a:spcPts val="2079"/>
                </a:lnSpc>
              </a:pPr>
            </a:p>
          </p:txBody>
        </p:sp>
      </p:gr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F2F3F5"/>
        </a:solidFill>
      </p:bgPr>
    </p:bg>
    <p:spTree>
      <p:nvGrpSpPr>
        <p:cNvPr id="1" name=""/>
        <p:cNvGrpSpPr/>
        <p:nvPr/>
      </p:nvGrpSpPr>
      <p:grpSpPr>
        <a:xfrm>
          <a:off x="0" y="0"/>
          <a:ext cx="0" cy="0"/>
          <a:chOff x="0" y="0"/>
          <a:chExt cx="0" cy="0"/>
        </a:xfrm>
      </p:grpSpPr>
      <p:grpSp>
        <p:nvGrpSpPr>
          <p:cNvPr name="Group 2" id="2"/>
          <p:cNvGrpSpPr/>
          <p:nvPr/>
        </p:nvGrpSpPr>
        <p:grpSpPr>
          <a:xfrm rot="0">
            <a:off x="1028700" y="3280502"/>
            <a:ext cx="2857111" cy="1549947"/>
            <a:chOff x="0" y="0"/>
            <a:chExt cx="752490" cy="408217"/>
          </a:xfrm>
        </p:grpSpPr>
        <p:sp>
          <p:nvSpPr>
            <p:cNvPr name="Freeform 3" id="3"/>
            <p:cNvSpPr/>
            <p:nvPr/>
          </p:nvSpPr>
          <p:spPr>
            <a:xfrm flipH="false" flipV="false" rot="0">
              <a:off x="0" y="0"/>
              <a:ext cx="752490" cy="408217"/>
            </a:xfrm>
            <a:custGeom>
              <a:avLst/>
              <a:gdLst/>
              <a:ahLst/>
              <a:cxnLst/>
              <a:rect r="r" b="b" t="t" l="l"/>
              <a:pathLst>
                <a:path h="408217" w="752490">
                  <a:moveTo>
                    <a:pt x="65033" y="0"/>
                  </a:moveTo>
                  <a:lnTo>
                    <a:pt x="687457" y="0"/>
                  </a:lnTo>
                  <a:cubicBezTo>
                    <a:pt x="704705" y="0"/>
                    <a:pt x="721247" y="6852"/>
                    <a:pt x="733443" y="19048"/>
                  </a:cubicBezTo>
                  <a:cubicBezTo>
                    <a:pt x="745639" y="31244"/>
                    <a:pt x="752490" y="47785"/>
                    <a:pt x="752490" y="65033"/>
                  </a:cubicBezTo>
                  <a:lnTo>
                    <a:pt x="752490" y="343184"/>
                  </a:lnTo>
                  <a:cubicBezTo>
                    <a:pt x="752490" y="379100"/>
                    <a:pt x="723374" y="408217"/>
                    <a:pt x="687457" y="408217"/>
                  </a:cubicBezTo>
                  <a:lnTo>
                    <a:pt x="65033" y="408217"/>
                  </a:lnTo>
                  <a:cubicBezTo>
                    <a:pt x="47785" y="408217"/>
                    <a:pt x="31244" y="401365"/>
                    <a:pt x="19048" y="389169"/>
                  </a:cubicBezTo>
                  <a:cubicBezTo>
                    <a:pt x="6852" y="376973"/>
                    <a:pt x="0" y="360431"/>
                    <a:pt x="0" y="343184"/>
                  </a:cubicBezTo>
                  <a:lnTo>
                    <a:pt x="0" y="65033"/>
                  </a:lnTo>
                  <a:cubicBezTo>
                    <a:pt x="0" y="47785"/>
                    <a:pt x="6852" y="31244"/>
                    <a:pt x="19048" y="19048"/>
                  </a:cubicBezTo>
                  <a:cubicBezTo>
                    <a:pt x="31244" y="6852"/>
                    <a:pt x="47785" y="0"/>
                    <a:pt x="65033" y="0"/>
                  </a:cubicBezTo>
                  <a:close/>
                </a:path>
              </a:pathLst>
            </a:custGeom>
            <a:solidFill>
              <a:srgbClr val="4DA1F7"/>
            </a:solidFill>
          </p:spPr>
        </p:sp>
        <p:sp>
          <p:nvSpPr>
            <p:cNvPr name="TextBox 4" id="4"/>
            <p:cNvSpPr txBox="true"/>
            <p:nvPr/>
          </p:nvSpPr>
          <p:spPr>
            <a:xfrm>
              <a:off x="0" y="-38100"/>
              <a:ext cx="752490" cy="446317"/>
            </a:xfrm>
            <a:prstGeom prst="rect">
              <a:avLst/>
            </a:prstGeom>
          </p:spPr>
          <p:txBody>
            <a:bodyPr anchor="ctr" rtlCol="false" tIns="50800" lIns="50800" bIns="50800" rIns="50800"/>
            <a:lstStyle/>
            <a:p>
              <a:pPr algn="ctr">
                <a:lnSpc>
                  <a:spcPts val="2659"/>
                </a:lnSpc>
              </a:pPr>
            </a:p>
          </p:txBody>
        </p:sp>
      </p:grpSp>
      <p:sp>
        <p:nvSpPr>
          <p:cNvPr name="TextBox 5" id="5"/>
          <p:cNvSpPr txBox="true"/>
          <p:nvPr/>
        </p:nvSpPr>
        <p:spPr>
          <a:xfrm rot="0">
            <a:off x="1409506" y="2820749"/>
            <a:ext cx="2095500" cy="2529848"/>
          </a:xfrm>
          <a:prstGeom prst="rect">
            <a:avLst/>
          </a:prstGeom>
        </p:spPr>
        <p:txBody>
          <a:bodyPr anchor="t" rtlCol="false" tIns="0" lIns="0" bIns="0" rIns="0">
            <a:spAutoFit/>
          </a:bodyPr>
          <a:lstStyle/>
          <a:p>
            <a:pPr algn="ctr">
              <a:lnSpc>
                <a:spcPts val="20684"/>
              </a:lnSpc>
              <a:spcBef>
                <a:spcPct val="0"/>
              </a:spcBef>
            </a:pPr>
            <a:r>
              <a:rPr lang="en-US" b="true" sz="14774">
                <a:solidFill>
                  <a:srgbClr val="FFFFFF"/>
                </a:solidFill>
                <a:latin typeface="Barlow Condensed Semi-Bold"/>
                <a:ea typeface="Barlow Condensed Semi-Bold"/>
                <a:cs typeface="Barlow Condensed Semi-Bold"/>
                <a:sym typeface="Barlow Condensed Semi-Bold"/>
              </a:rPr>
              <a:t>01</a:t>
            </a:r>
          </a:p>
        </p:txBody>
      </p:sp>
      <p:sp>
        <p:nvSpPr>
          <p:cNvPr name="Freeform 6" id="6"/>
          <p:cNvSpPr/>
          <p:nvPr/>
        </p:nvSpPr>
        <p:spPr>
          <a:xfrm flipH="false" flipV="false" rot="5400000">
            <a:off x="1967975" y="3135862"/>
            <a:ext cx="978561" cy="2857111"/>
          </a:xfrm>
          <a:custGeom>
            <a:avLst/>
            <a:gdLst/>
            <a:ahLst/>
            <a:cxnLst/>
            <a:rect r="r" b="b" t="t" l="l"/>
            <a:pathLst>
              <a:path h="2857111" w="978561">
                <a:moveTo>
                  <a:pt x="0" y="0"/>
                </a:moveTo>
                <a:lnTo>
                  <a:pt x="978561" y="0"/>
                </a:lnTo>
                <a:lnTo>
                  <a:pt x="978561" y="2857111"/>
                </a:lnTo>
                <a:lnTo>
                  <a:pt x="0" y="285711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7" id="7"/>
          <p:cNvGrpSpPr/>
          <p:nvPr/>
        </p:nvGrpSpPr>
        <p:grpSpPr>
          <a:xfrm rot="0">
            <a:off x="1028700" y="4603632"/>
            <a:ext cx="2857111" cy="4442166"/>
            <a:chOff x="0" y="0"/>
            <a:chExt cx="752490" cy="1169953"/>
          </a:xfrm>
        </p:grpSpPr>
        <p:sp>
          <p:nvSpPr>
            <p:cNvPr name="Freeform 8" id="8"/>
            <p:cNvSpPr/>
            <p:nvPr/>
          </p:nvSpPr>
          <p:spPr>
            <a:xfrm flipH="false" flipV="false" rot="0">
              <a:off x="0" y="0"/>
              <a:ext cx="752490" cy="1169953"/>
            </a:xfrm>
            <a:custGeom>
              <a:avLst/>
              <a:gdLst/>
              <a:ahLst/>
              <a:cxnLst/>
              <a:rect r="r" b="b" t="t" l="l"/>
              <a:pathLst>
                <a:path h="1169953" w="752490">
                  <a:moveTo>
                    <a:pt x="65033" y="0"/>
                  </a:moveTo>
                  <a:lnTo>
                    <a:pt x="687457" y="0"/>
                  </a:lnTo>
                  <a:cubicBezTo>
                    <a:pt x="704705" y="0"/>
                    <a:pt x="721247" y="6852"/>
                    <a:pt x="733443" y="19048"/>
                  </a:cubicBezTo>
                  <a:cubicBezTo>
                    <a:pt x="745639" y="31244"/>
                    <a:pt x="752490" y="47785"/>
                    <a:pt x="752490" y="65033"/>
                  </a:cubicBezTo>
                  <a:lnTo>
                    <a:pt x="752490" y="1104920"/>
                  </a:lnTo>
                  <a:cubicBezTo>
                    <a:pt x="752490" y="1140837"/>
                    <a:pt x="723374" y="1169953"/>
                    <a:pt x="687457" y="1169953"/>
                  </a:cubicBezTo>
                  <a:lnTo>
                    <a:pt x="65033" y="1169953"/>
                  </a:lnTo>
                  <a:cubicBezTo>
                    <a:pt x="47785" y="1169953"/>
                    <a:pt x="31244" y="1163101"/>
                    <a:pt x="19048" y="1150905"/>
                  </a:cubicBezTo>
                  <a:cubicBezTo>
                    <a:pt x="6852" y="1138709"/>
                    <a:pt x="0" y="1122168"/>
                    <a:pt x="0" y="1104920"/>
                  </a:cubicBezTo>
                  <a:lnTo>
                    <a:pt x="0" y="65033"/>
                  </a:lnTo>
                  <a:cubicBezTo>
                    <a:pt x="0" y="47785"/>
                    <a:pt x="6852" y="31244"/>
                    <a:pt x="19048" y="19048"/>
                  </a:cubicBezTo>
                  <a:cubicBezTo>
                    <a:pt x="31244" y="6852"/>
                    <a:pt x="47785" y="0"/>
                    <a:pt x="65033" y="0"/>
                  </a:cubicBezTo>
                  <a:close/>
                </a:path>
              </a:pathLst>
            </a:custGeom>
            <a:solidFill>
              <a:srgbClr val="FFFFFF"/>
            </a:solidFill>
            <a:ln w="38100" cap="rnd">
              <a:solidFill>
                <a:srgbClr val="4DA1F7"/>
              </a:solidFill>
              <a:prstDash val="solid"/>
              <a:round/>
            </a:ln>
          </p:spPr>
        </p:sp>
        <p:sp>
          <p:nvSpPr>
            <p:cNvPr name="TextBox 9" id="9"/>
            <p:cNvSpPr txBox="true"/>
            <p:nvPr/>
          </p:nvSpPr>
          <p:spPr>
            <a:xfrm>
              <a:off x="0" y="-38100"/>
              <a:ext cx="752490" cy="1208053"/>
            </a:xfrm>
            <a:prstGeom prst="rect">
              <a:avLst/>
            </a:prstGeom>
          </p:spPr>
          <p:txBody>
            <a:bodyPr anchor="ctr" rtlCol="false" tIns="50800" lIns="50800" bIns="50800" rIns="50800"/>
            <a:lstStyle/>
            <a:p>
              <a:pPr algn="ctr">
                <a:lnSpc>
                  <a:spcPts val="2659"/>
                </a:lnSpc>
              </a:pPr>
            </a:p>
          </p:txBody>
        </p:sp>
      </p:grpSp>
      <p:grpSp>
        <p:nvGrpSpPr>
          <p:cNvPr name="Group 10" id="10"/>
          <p:cNvGrpSpPr/>
          <p:nvPr/>
        </p:nvGrpSpPr>
        <p:grpSpPr>
          <a:xfrm rot="0">
            <a:off x="4372072" y="3280502"/>
            <a:ext cx="2857111" cy="1549947"/>
            <a:chOff x="0" y="0"/>
            <a:chExt cx="752490" cy="408217"/>
          </a:xfrm>
        </p:grpSpPr>
        <p:sp>
          <p:nvSpPr>
            <p:cNvPr name="Freeform 11" id="11"/>
            <p:cNvSpPr/>
            <p:nvPr/>
          </p:nvSpPr>
          <p:spPr>
            <a:xfrm flipH="false" flipV="false" rot="0">
              <a:off x="0" y="0"/>
              <a:ext cx="752490" cy="408217"/>
            </a:xfrm>
            <a:custGeom>
              <a:avLst/>
              <a:gdLst/>
              <a:ahLst/>
              <a:cxnLst/>
              <a:rect r="r" b="b" t="t" l="l"/>
              <a:pathLst>
                <a:path h="408217" w="752490">
                  <a:moveTo>
                    <a:pt x="65033" y="0"/>
                  </a:moveTo>
                  <a:lnTo>
                    <a:pt x="687457" y="0"/>
                  </a:lnTo>
                  <a:cubicBezTo>
                    <a:pt x="704705" y="0"/>
                    <a:pt x="721247" y="6852"/>
                    <a:pt x="733443" y="19048"/>
                  </a:cubicBezTo>
                  <a:cubicBezTo>
                    <a:pt x="745639" y="31244"/>
                    <a:pt x="752490" y="47785"/>
                    <a:pt x="752490" y="65033"/>
                  </a:cubicBezTo>
                  <a:lnTo>
                    <a:pt x="752490" y="343184"/>
                  </a:lnTo>
                  <a:cubicBezTo>
                    <a:pt x="752490" y="379100"/>
                    <a:pt x="723374" y="408217"/>
                    <a:pt x="687457" y="408217"/>
                  </a:cubicBezTo>
                  <a:lnTo>
                    <a:pt x="65033" y="408217"/>
                  </a:lnTo>
                  <a:cubicBezTo>
                    <a:pt x="47785" y="408217"/>
                    <a:pt x="31244" y="401365"/>
                    <a:pt x="19048" y="389169"/>
                  </a:cubicBezTo>
                  <a:cubicBezTo>
                    <a:pt x="6852" y="376973"/>
                    <a:pt x="0" y="360431"/>
                    <a:pt x="0" y="343184"/>
                  </a:cubicBezTo>
                  <a:lnTo>
                    <a:pt x="0" y="65033"/>
                  </a:lnTo>
                  <a:cubicBezTo>
                    <a:pt x="0" y="47785"/>
                    <a:pt x="6852" y="31244"/>
                    <a:pt x="19048" y="19048"/>
                  </a:cubicBezTo>
                  <a:cubicBezTo>
                    <a:pt x="31244" y="6852"/>
                    <a:pt x="47785" y="0"/>
                    <a:pt x="65033" y="0"/>
                  </a:cubicBezTo>
                  <a:close/>
                </a:path>
              </a:pathLst>
            </a:custGeom>
            <a:solidFill>
              <a:srgbClr val="9C91F3"/>
            </a:solidFill>
          </p:spPr>
        </p:sp>
        <p:sp>
          <p:nvSpPr>
            <p:cNvPr name="TextBox 12" id="12"/>
            <p:cNvSpPr txBox="true"/>
            <p:nvPr/>
          </p:nvSpPr>
          <p:spPr>
            <a:xfrm>
              <a:off x="0" y="-38100"/>
              <a:ext cx="752490" cy="446317"/>
            </a:xfrm>
            <a:prstGeom prst="rect">
              <a:avLst/>
            </a:prstGeom>
          </p:spPr>
          <p:txBody>
            <a:bodyPr anchor="ctr" rtlCol="false" tIns="50800" lIns="50800" bIns="50800" rIns="50800"/>
            <a:lstStyle/>
            <a:p>
              <a:pPr algn="ctr">
                <a:lnSpc>
                  <a:spcPts val="2659"/>
                </a:lnSpc>
              </a:pPr>
            </a:p>
          </p:txBody>
        </p:sp>
      </p:grpSp>
      <p:sp>
        <p:nvSpPr>
          <p:cNvPr name="TextBox 13" id="13"/>
          <p:cNvSpPr txBox="true"/>
          <p:nvPr/>
        </p:nvSpPr>
        <p:spPr>
          <a:xfrm rot="0">
            <a:off x="4752878" y="2820749"/>
            <a:ext cx="2095500" cy="2529848"/>
          </a:xfrm>
          <a:prstGeom prst="rect">
            <a:avLst/>
          </a:prstGeom>
        </p:spPr>
        <p:txBody>
          <a:bodyPr anchor="t" rtlCol="false" tIns="0" lIns="0" bIns="0" rIns="0">
            <a:spAutoFit/>
          </a:bodyPr>
          <a:lstStyle/>
          <a:p>
            <a:pPr algn="ctr">
              <a:lnSpc>
                <a:spcPts val="20684"/>
              </a:lnSpc>
              <a:spcBef>
                <a:spcPct val="0"/>
              </a:spcBef>
            </a:pPr>
            <a:r>
              <a:rPr lang="en-US" b="true" sz="14774">
                <a:solidFill>
                  <a:srgbClr val="FFFFFF"/>
                </a:solidFill>
                <a:latin typeface="Barlow Condensed Semi-Bold"/>
                <a:ea typeface="Barlow Condensed Semi-Bold"/>
                <a:cs typeface="Barlow Condensed Semi-Bold"/>
                <a:sym typeface="Barlow Condensed Semi-Bold"/>
              </a:rPr>
              <a:t>02</a:t>
            </a:r>
          </a:p>
        </p:txBody>
      </p:sp>
      <p:sp>
        <p:nvSpPr>
          <p:cNvPr name="Freeform 14" id="14"/>
          <p:cNvSpPr/>
          <p:nvPr/>
        </p:nvSpPr>
        <p:spPr>
          <a:xfrm flipH="false" flipV="false" rot="5400000">
            <a:off x="5311348" y="3135862"/>
            <a:ext cx="978561" cy="2857111"/>
          </a:xfrm>
          <a:custGeom>
            <a:avLst/>
            <a:gdLst/>
            <a:ahLst/>
            <a:cxnLst/>
            <a:rect r="r" b="b" t="t" l="l"/>
            <a:pathLst>
              <a:path h="2857111" w="978561">
                <a:moveTo>
                  <a:pt x="0" y="0"/>
                </a:moveTo>
                <a:lnTo>
                  <a:pt x="978560" y="0"/>
                </a:lnTo>
                <a:lnTo>
                  <a:pt x="978560" y="2857111"/>
                </a:lnTo>
                <a:lnTo>
                  <a:pt x="0" y="285711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15" id="15"/>
          <p:cNvGrpSpPr/>
          <p:nvPr/>
        </p:nvGrpSpPr>
        <p:grpSpPr>
          <a:xfrm rot="0">
            <a:off x="4372072" y="4603632"/>
            <a:ext cx="2857111" cy="4442166"/>
            <a:chOff x="0" y="0"/>
            <a:chExt cx="752490" cy="1169953"/>
          </a:xfrm>
        </p:grpSpPr>
        <p:sp>
          <p:nvSpPr>
            <p:cNvPr name="Freeform 16" id="16"/>
            <p:cNvSpPr/>
            <p:nvPr/>
          </p:nvSpPr>
          <p:spPr>
            <a:xfrm flipH="false" flipV="false" rot="0">
              <a:off x="0" y="0"/>
              <a:ext cx="752490" cy="1169953"/>
            </a:xfrm>
            <a:custGeom>
              <a:avLst/>
              <a:gdLst/>
              <a:ahLst/>
              <a:cxnLst/>
              <a:rect r="r" b="b" t="t" l="l"/>
              <a:pathLst>
                <a:path h="1169953" w="752490">
                  <a:moveTo>
                    <a:pt x="65033" y="0"/>
                  </a:moveTo>
                  <a:lnTo>
                    <a:pt x="687457" y="0"/>
                  </a:lnTo>
                  <a:cubicBezTo>
                    <a:pt x="704705" y="0"/>
                    <a:pt x="721247" y="6852"/>
                    <a:pt x="733443" y="19048"/>
                  </a:cubicBezTo>
                  <a:cubicBezTo>
                    <a:pt x="745639" y="31244"/>
                    <a:pt x="752490" y="47785"/>
                    <a:pt x="752490" y="65033"/>
                  </a:cubicBezTo>
                  <a:lnTo>
                    <a:pt x="752490" y="1104920"/>
                  </a:lnTo>
                  <a:cubicBezTo>
                    <a:pt x="752490" y="1140837"/>
                    <a:pt x="723374" y="1169953"/>
                    <a:pt x="687457" y="1169953"/>
                  </a:cubicBezTo>
                  <a:lnTo>
                    <a:pt x="65033" y="1169953"/>
                  </a:lnTo>
                  <a:cubicBezTo>
                    <a:pt x="47785" y="1169953"/>
                    <a:pt x="31244" y="1163101"/>
                    <a:pt x="19048" y="1150905"/>
                  </a:cubicBezTo>
                  <a:cubicBezTo>
                    <a:pt x="6852" y="1138709"/>
                    <a:pt x="0" y="1122168"/>
                    <a:pt x="0" y="1104920"/>
                  </a:cubicBezTo>
                  <a:lnTo>
                    <a:pt x="0" y="65033"/>
                  </a:lnTo>
                  <a:cubicBezTo>
                    <a:pt x="0" y="47785"/>
                    <a:pt x="6852" y="31244"/>
                    <a:pt x="19048" y="19048"/>
                  </a:cubicBezTo>
                  <a:cubicBezTo>
                    <a:pt x="31244" y="6852"/>
                    <a:pt x="47785" y="0"/>
                    <a:pt x="65033" y="0"/>
                  </a:cubicBezTo>
                  <a:close/>
                </a:path>
              </a:pathLst>
            </a:custGeom>
            <a:solidFill>
              <a:srgbClr val="FFFFFF"/>
            </a:solidFill>
            <a:ln w="38100" cap="rnd">
              <a:solidFill>
                <a:srgbClr val="9C91F3"/>
              </a:solidFill>
              <a:prstDash val="solid"/>
              <a:round/>
            </a:ln>
          </p:spPr>
        </p:sp>
        <p:sp>
          <p:nvSpPr>
            <p:cNvPr name="TextBox 17" id="17"/>
            <p:cNvSpPr txBox="true"/>
            <p:nvPr/>
          </p:nvSpPr>
          <p:spPr>
            <a:xfrm>
              <a:off x="0" y="-38100"/>
              <a:ext cx="752490" cy="1208053"/>
            </a:xfrm>
            <a:prstGeom prst="rect">
              <a:avLst/>
            </a:prstGeom>
          </p:spPr>
          <p:txBody>
            <a:bodyPr anchor="ctr" rtlCol="false" tIns="50800" lIns="50800" bIns="50800" rIns="50800"/>
            <a:lstStyle/>
            <a:p>
              <a:pPr algn="ctr">
                <a:lnSpc>
                  <a:spcPts val="2659"/>
                </a:lnSpc>
              </a:pPr>
            </a:p>
          </p:txBody>
        </p:sp>
      </p:grpSp>
      <p:grpSp>
        <p:nvGrpSpPr>
          <p:cNvPr name="Group 18" id="18"/>
          <p:cNvGrpSpPr/>
          <p:nvPr/>
        </p:nvGrpSpPr>
        <p:grpSpPr>
          <a:xfrm rot="0">
            <a:off x="7715444" y="3280502"/>
            <a:ext cx="2857111" cy="1549947"/>
            <a:chOff x="0" y="0"/>
            <a:chExt cx="752490" cy="408217"/>
          </a:xfrm>
        </p:grpSpPr>
        <p:sp>
          <p:nvSpPr>
            <p:cNvPr name="Freeform 19" id="19"/>
            <p:cNvSpPr/>
            <p:nvPr/>
          </p:nvSpPr>
          <p:spPr>
            <a:xfrm flipH="false" flipV="false" rot="0">
              <a:off x="0" y="0"/>
              <a:ext cx="752490" cy="408217"/>
            </a:xfrm>
            <a:custGeom>
              <a:avLst/>
              <a:gdLst/>
              <a:ahLst/>
              <a:cxnLst/>
              <a:rect r="r" b="b" t="t" l="l"/>
              <a:pathLst>
                <a:path h="408217" w="752490">
                  <a:moveTo>
                    <a:pt x="65033" y="0"/>
                  </a:moveTo>
                  <a:lnTo>
                    <a:pt x="687457" y="0"/>
                  </a:lnTo>
                  <a:cubicBezTo>
                    <a:pt x="704705" y="0"/>
                    <a:pt x="721247" y="6852"/>
                    <a:pt x="733443" y="19048"/>
                  </a:cubicBezTo>
                  <a:cubicBezTo>
                    <a:pt x="745639" y="31244"/>
                    <a:pt x="752490" y="47785"/>
                    <a:pt x="752490" y="65033"/>
                  </a:cubicBezTo>
                  <a:lnTo>
                    <a:pt x="752490" y="343184"/>
                  </a:lnTo>
                  <a:cubicBezTo>
                    <a:pt x="752490" y="379100"/>
                    <a:pt x="723374" y="408217"/>
                    <a:pt x="687457" y="408217"/>
                  </a:cubicBezTo>
                  <a:lnTo>
                    <a:pt x="65033" y="408217"/>
                  </a:lnTo>
                  <a:cubicBezTo>
                    <a:pt x="47785" y="408217"/>
                    <a:pt x="31244" y="401365"/>
                    <a:pt x="19048" y="389169"/>
                  </a:cubicBezTo>
                  <a:cubicBezTo>
                    <a:pt x="6852" y="376973"/>
                    <a:pt x="0" y="360431"/>
                    <a:pt x="0" y="343184"/>
                  </a:cubicBezTo>
                  <a:lnTo>
                    <a:pt x="0" y="65033"/>
                  </a:lnTo>
                  <a:cubicBezTo>
                    <a:pt x="0" y="47785"/>
                    <a:pt x="6852" y="31244"/>
                    <a:pt x="19048" y="19048"/>
                  </a:cubicBezTo>
                  <a:cubicBezTo>
                    <a:pt x="31244" y="6852"/>
                    <a:pt x="47785" y="0"/>
                    <a:pt x="65033" y="0"/>
                  </a:cubicBezTo>
                  <a:close/>
                </a:path>
              </a:pathLst>
            </a:custGeom>
            <a:solidFill>
              <a:srgbClr val="D87CDA"/>
            </a:solidFill>
          </p:spPr>
        </p:sp>
        <p:sp>
          <p:nvSpPr>
            <p:cNvPr name="TextBox 20" id="20"/>
            <p:cNvSpPr txBox="true"/>
            <p:nvPr/>
          </p:nvSpPr>
          <p:spPr>
            <a:xfrm>
              <a:off x="0" y="-38100"/>
              <a:ext cx="752490" cy="446317"/>
            </a:xfrm>
            <a:prstGeom prst="rect">
              <a:avLst/>
            </a:prstGeom>
          </p:spPr>
          <p:txBody>
            <a:bodyPr anchor="ctr" rtlCol="false" tIns="50800" lIns="50800" bIns="50800" rIns="50800"/>
            <a:lstStyle/>
            <a:p>
              <a:pPr algn="ctr">
                <a:lnSpc>
                  <a:spcPts val="2659"/>
                </a:lnSpc>
              </a:pPr>
            </a:p>
          </p:txBody>
        </p:sp>
      </p:grpSp>
      <p:sp>
        <p:nvSpPr>
          <p:cNvPr name="TextBox 21" id="21"/>
          <p:cNvSpPr txBox="true"/>
          <p:nvPr/>
        </p:nvSpPr>
        <p:spPr>
          <a:xfrm rot="0">
            <a:off x="8096250" y="2820749"/>
            <a:ext cx="2095500" cy="2529848"/>
          </a:xfrm>
          <a:prstGeom prst="rect">
            <a:avLst/>
          </a:prstGeom>
        </p:spPr>
        <p:txBody>
          <a:bodyPr anchor="t" rtlCol="false" tIns="0" lIns="0" bIns="0" rIns="0">
            <a:spAutoFit/>
          </a:bodyPr>
          <a:lstStyle/>
          <a:p>
            <a:pPr algn="ctr">
              <a:lnSpc>
                <a:spcPts val="20684"/>
              </a:lnSpc>
              <a:spcBef>
                <a:spcPct val="0"/>
              </a:spcBef>
            </a:pPr>
            <a:r>
              <a:rPr lang="en-US" b="true" sz="14774">
                <a:solidFill>
                  <a:srgbClr val="FFFFFF"/>
                </a:solidFill>
                <a:latin typeface="Barlow Condensed Semi-Bold"/>
                <a:ea typeface="Barlow Condensed Semi-Bold"/>
                <a:cs typeface="Barlow Condensed Semi-Bold"/>
                <a:sym typeface="Barlow Condensed Semi-Bold"/>
              </a:rPr>
              <a:t>03</a:t>
            </a:r>
          </a:p>
        </p:txBody>
      </p:sp>
      <p:sp>
        <p:nvSpPr>
          <p:cNvPr name="Freeform 22" id="22"/>
          <p:cNvSpPr/>
          <p:nvPr/>
        </p:nvSpPr>
        <p:spPr>
          <a:xfrm flipH="false" flipV="false" rot="5400000">
            <a:off x="8654720" y="3135862"/>
            <a:ext cx="978561" cy="2857111"/>
          </a:xfrm>
          <a:custGeom>
            <a:avLst/>
            <a:gdLst/>
            <a:ahLst/>
            <a:cxnLst/>
            <a:rect r="r" b="b" t="t" l="l"/>
            <a:pathLst>
              <a:path h="2857111" w="978561">
                <a:moveTo>
                  <a:pt x="0" y="0"/>
                </a:moveTo>
                <a:lnTo>
                  <a:pt x="978560" y="0"/>
                </a:lnTo>
                <a:lnTo>
                  <a:pt x="978560" y="2857111"/>
                </a:lnTo>
                <a:lnTo>
                  <a:pt x="0" y="285711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23" id="23"/>
          <p:cNvGrpSpPr/>
          <p:nvPr/>
        </p:nvGrpSpPr>
        <p:grpSpPr>
          <a:xfrm rot="0">
            <a:off x="7715444" y="4603632"/>
            <a:ext cx="2857111" cy="4442166"/>
            <a:chOff x="0" y="0"/>
            <a:chExt cx="752490" cy="1169953"/>
          </a:xfrm>
        </p:grpSpPr>
        <p:sp>
          <p:nvSpPr>
            <p:cNvPr name="Freeform 24" id="24"/>
            <p:cNvSpPr/>
            <p:nvPr/>
          </p:nvSpPr>
          <p:spPr>
            <a:xfrm flipH="false" flipV="false" rot="0">
              <a:off x="0" y="0"/>
              <a:ext cx="752490" cy="1169953"/>
            </a:xfrm>
            <a:custGeom>
              <a:avLst/>
              <a:gdLst/>
              <a:ahLst/>
              <a:cxnLst/>
              <a:rect r="r" b="b" t="t" l="l"/>
              <a:pathLst>
                <a:path h="1169953" w="752490">
                  <a:moveTo>
                    <a:pt x="65033" y="0"/>
                  </a:moveTo>
                  <a:lnTo>
                    <a:pt x="687457" y="0"/>
                  </a:lnTo>
                  <a:cubicBezTo>
                    <a:pt x="704705" y="0"/>
                    <a:pt x="721247" y="6852"/>
                    <a:pt x="733443" y="19048"/>
                  </a:cubicBezTo>
                  <a:cubicBezTo>
                    <a:pt x="745639" y="31244"/>
                    <a:pt x="752490" y="47785"/>
                    <a:pt x="752490" y="65033"/>
                  </a:cubicBezTo>
                  <a:lnTo>
                    <a:pt x="752490" y="1104920"/>
                  </a:lnTo>
                  <a:cubicBezTo>
                    <a:pt x="752490" y="1140837"/>
                    <a:pt x="723374" y="1169953"/>
                    <a:pt x="687457" y="1169953"/>
                  </a:cubicBezTo>
                  <a:lnTo>
                    <a:pt x="65033" y="1169953"/>
                  </a:lnTo>
                  <a:cubicBezTo>
                    <a:pt x="47785" y="1169953"/>
                    <a:pt x="31244" y="1163101"/>
                    <a:pt x="19048" y="1150905"/>
                  </a:cubicBezTo>
                  <a:cubicBezTo>
                    <a:pt x="6852" y="1138709"/>
                    <a:pt x="0" y="1122168"/>
                    <a:pt x="0" y="1104920"/>
                  </a:cubicBezTo>
                  <a:lnTo>
                    <a:pt x="0" y="65033"/>
                  </a:lnTo>
                  <a:cubicBezTo>
                    <a:pt x="0" y="47785"/>
                    <a:pt x="6852" y="31244"/>
                    <a:pt x="19048" y="19048"/>
                  </a:cubicBezTo>
                  <a:cubicBezTo>
                    <a:pt x="31244" y="6852"/>
                    <a:pt x="47785" y="0"/>
                    <a:pt x="65033" y="0"/>
                  </a:cubicBezTo>
                  <a:close/>
                </a:path>
              </a:pathLst>
            </a:custGeom>
            <a:solidFill>
              <a:srgbClr val="FFFFFF"/>
            </a:solidFill>
            <a:ln w="38100" cap="rnd">
              <a:solidFill>
                <a:srgbClr val="D87CDA"/>
              </a:solidFill>
              <a:prstDash val="solid"/>
              <a:round/>
            </a:ln>
          </p:spPr>
        </p:sp>
        <p:sp>
          <p:nvSpPr>
            <p:cNvPr name="TextBox 25" id="25"/>
            <p:cNvSpPr txBox="true"/>
            <p:nvPr/>
          </p:nvSpPr>
          <p:spPr>
            <a:xfrm>
              <a:off x="0" y="-38100"/>
              <a:ext cx="752490" cy="1208053"/>
            </a:xfrm>
            <a:prstGeom prst="rect">
              <a:avLst/>
            </a:prstGeom>
          </p:spPr>
          <p:txBody>
            <a:bodyPr anchor="ctr" rtlCol="false" tIns="50800" lIns="50800" bIns="50800" rIns="50800"/>
            <a:lstStyle/>
            <a:p>
              <a:pPr algn="ctr">
                <a:lnSpc>
                  <a:spcPts val="2659"/>
                </a:lnSpc>
              </a:pPr>
            </a:p>
          </p:txBody>
        </p:sp>
      </p:grpSp>
      <p:grpSp>
        <p:nvGrpSpPr>
          <p:cNvPr name="Group 26" id="26"/>
          <p:cNvGrpSpPr/>
          <p:nvPr/>
        </p:nvGrpSpPr>
        <p:grpSpPr>
          <a:xfrm rot="0">
            <a:off x="11058816" y="3280502"/>
            <a:ext cx="2857111" cy="1549947"/>
            <a:chOff x="0" y="0"/>
            <a:chExt cx="752490" cy="408217"/>
          </a:xfrm>
        </p:grpSpPr>
        <p:sp>
          <p:nvSpPr>
            <p:cNvPr name="Freeform 27" id="27"/>
            <p:cNvSpPr/>
            <p:nvPr/>
          </p:nvSpPr>
          <p:spPr>
            <a:xfrm flipH="false" flipV="false" rot="0">
              <a:off x="0" y="0"/>
              <a:ext cx="752490" cy="408217"/>
            </a:xfrm>
            <a:custGeom>
              <a:avLst/>
              <a:gdLst/>
              <a:ahLst/>
              <a:cxnLst/>
              <a:rect r="r" b="b" t="t" l="l"/>
              <a:pathLst>
                <a:path h="408217" w="752490">
                  <a:moveTo>
                    <a:pt x="65033" y="0"/>
                  </a:moveTo>
                  <a:lnTo>
                    <a:pt x="687457" y="0"/>
                  </a:lnTo>
                  <a:cubicBezTo>
                    <a:pt x="704705" y="0"/>
                    <a:pt x="721247" y="6852"/>
                    <a:pt x="733443" y="19048"/>
                  </a:cubicBezTo>
                  <a:cubicBezTo>
                    <a:pt x="745639" y="31244"/>
                    <a:pt x="752490" y="47785"/>
                    <a:pt x="752490" y="65033"/>
                  </a:cubicBezTo>
                  <a:lnTo>
                    <a:pt x="752490" y="343184"/>
                  </a:lnTo>
                  <a:cubicBezTo>
                    <a:pt x="752490" y="379100"/>
                    <a:pt x="723374" y="408217"/>
                    <a:pt x="687457" y="408217"/>
                  </a:cubicBezTo>
                  <a:lnTo>
                    <a:pt x="65033" y="408217"/>
                  </a:lnTo>
                  <a:cubicBezTo>
                    <a:pt x="47785" y="408217"/>
                    <a:pt x="31244" y="401365"/>
                    <a:pt x="19048" y="389169"/>
                  </a:cubicBezTo>
                  <a:cubicBezTo>
                    <a:pt x="6852" y="376973"/>
                    <a:pt x="0" y="360431"/>
                    <a:pt x="0" y="343184"/>
                  </a:cubicBezTo>
                  <a:lnTo>
                    <a:pt x="0" y="65033"/>
                  </a:lnTo>
                  <a:cubicBezTo>
                    <a:pt x="0" y="47785"/>
                    <a:pt x="6852" y="31244"/>
                    <a:pt x="19048" y="19048"/>
                  </a:cubicBezTo>
                  <a:cubicBezTo>
                    <a:pt x="31244" y="6852"/>
                    <a:pt x="47785" y="0"/>
                    <a:pt x="65033" y="0"/>
                  </a:cubicBezTo>
                  <a:close/>
                </a:path>
              </a:pathLst>
            </a:custGeom>
            <a:solidFill>
              <a:srgbClr val="FE69AE"/>
            </a:solidFill>
          </p:spPr>
        </p:sp>
        <p:sp>
          <p:nvSpPr>
            <p:cNvPr name="TextBox 28" id="28"/>
            <p:cNvSpPr txBox="true"/>
            <p:nvPr/>
          </p:nvSpPr>
          <p:spPr>
            <a:xfrm>
              <a:off x="0" y="-38100"/>
              <a:ext cx="752490" cy="446317"/>
            </a:xfrm>
            <a:prstGeom prst="rect">
              <a:avLst/>
            </a:prstGeom>
          </p:spPr>
          <p:txBody>
            <a:bodyPr anchor="ctr" rtlCol="false" tIns="50800" lIns="50800" bIns="50800" rIns="50800"/>
            <a:lstStyle/>
            <a:p>
              <a:pPr algn="ctr">
                <a:lnSpc>
                  <a:spcPts val="2659"/>
                </a:lnSpc>
              </a:pPr>
            </a:p>
          </p:txBody>
        </p:sp>
      </p:grpSp>
      <p:sp>
        <p:nvSpPr>
          <p:cNvPr name="TextBox 29" id="29"/>
          <p:cNvSpPr txBox="true"/>
          <p:nvPr/>
        </p:nvSpPr>
        <p:spPr>
          <a:xfrm rot="0">
            <a:off x="11439622" y="2820749"/>
            <a:ext cx="2095500" cy="2529848"/>
          </a:xfrm>
          <a:prstGeom prst="rect">
            <a:avLst/>
          </a:prstGeom>
        </p:spPr>
        <p:txBody>
          <a:bodyPr anchor="t" rtlCol="false" tIns="0" lIns="0" bIns="0" rIns="0">
            <a:spAutoFit/>
          </a:bodyPr>
          <a:lstStyle/>
          <a:p>
            <a:pPr algn="ctr">
              <a:lnSpc>
                <a:spcPts val="20684"/>
              </a:lnSpc>
              <a:spcBef>
                <a:spcPct val="0"/>
              </a:spcBef>
            </a:pPr>
            <a:r>
              <a:rPr lang="en-US" b="true" sz="14774">
                <a:solidFill>
                  <a:srgbClr val="FFFFFF"/>
                </a:solidFill>
                <a:latin typeface="Barlow Condensed Semi-Bold"/>
                <a:ea typeface="Barlow Condensed Semi-Bold"/>
                <a:cs typeface="Barlow Condensed Semi-Bold"/>
                <a:sym typeface="Barlow Condensed Semi-Bold"/>
              </a:rPr>
              <a:t>04</a:t>
            </a:r>
          </a:p>
        </p:txBody>
      </p:sp>
      <p:sp>
        <p:nvSpPr>
          <p:cNvPr name="Freeform 30" id="30"/>
          <p:cNvSpPr/>
          <p:nvPr/>
        </p:nvSpPr>
        <p:spPr>
          <a:xfrm flipH="false" flipV="false" rot="5400000">
            <a:off x="11998092" y="3135862"/>
            <a:ext cx="978561" cy="2857111"/>
          </a:xfrm>
          <a:custGeom>
            <a:avLst/>
            <a:gdLst/>
            <a:ahLst/>
            <a:cxnLst/>
            <a:rect r="r" b="b" t="t" l="l"/>
            <a:pathLst>
              <a:path h="2857111" w="978561">
                <a:moveTo>
                  <a:pt x="0" y="0"/>
                </a:moveTo>
                <a:lnTo>
                  <a:pt x="978560" y="0"/>
                </a:lnTo>
                <a:lnTo>
                  <a:pt x="978560" y="2857111"/>
                </a:lnTo>
                <a:lnTo>
                  <a:pt x="0" y="2857111"/>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31" id="31"/>
          <p:cNvGrpSpPr/>
          <p:nvPr/>
        </p:nvGrpSpPr>
        <p:grpSpPr>
          <a:xfrm rot="0">
            <a:off x="11058816" y="4603632"/>
            <a:ext cx="2857111" cy="4442166"/>
            <a:chOff x="0" y="0"/>
            <a:chExt cx="752490" cy="1169953"/>
          </a:xfrm>
        </p:grpSpPr>
        <p:sp>
          <p:nvSpPr>
            <p:cNvPr name="Freeform 32" id="32"/>
            <p:cNvSpPr/>
            <p:nvPr/>
          </p:nvSpPr>
          <p:spPr>
            <a:xfrm flipH="false" flipV="false" rot="0">
              <a:off x="0" y="0"/>
              <a:ext cx="752490" cy="1169953"/>
            </a:xfrm>
            <a:custGeom>
              <a:avLst/>
              <a:gdLst/>
              <a:ahLst/>
              <a:cxnLst/>
              <a:rect r="r" b="b" t="t" l="l"/>
              <a:pathLst>
                <a:path h="1169953" w="752490">
                  <a:moveTo>
                    <a:pt x="65033" y="0"/>
                  </a:moveTo>
                  <a:lnTo>
                    <a:pt x="687457" y="0"/>
                  </a:lnTo>
                  <a:cubicBezTo>
                    <a:pt x="704705" y="0"/>
                    <a:pt x="721247" y="6852"/>
                    <a:pt x="733443" y="19048"/>
                  </a:cubicBezTo>
                  <a:cubicBezTo>
                    <a:pt x="745639" y="31244"/>
                    <a:pt x="752490" y="47785"/>
                    <a:pt x="752490" y="65033"/>
                  </a:cubicBezTo>
                  <a:lnTo>
                    <a:pt x="752490" y="1104920"/>
                  </a:lnTo>
                  <a:cubicBezTo>
                    <a:pt x="752490" y="1140837"/>
                    <a:pt x="723374" y="1169953"/>
                    <a:pt x="687457" y="1169953"/>
                  </a:cubicBezTo>
                  <a:lnTo>
                    <a:pt x="65033" y="1169953"/>
                  </a:lnTo>
                  <a:cubicBezTo>
                    <a:pt x="47785" y="1169953"/>
                    <a:pt x="31244" y="1163101"/>
                    <a:pt x="19048" y="1150905"/>
                  </a:cubicBezTo>
                  <a:cubicBezTo>
                    <a:pt x="6852" y="1138709"/>
                    <a:pt x="0" y="1122168"/>
                    <a:pt x="0" y="1104920"/>
                  </a:cubicBezTo>
                  <a:lnTo>
                    <a:pt x="0" y="65033"/>
                  </a:lnTo>
                  <a:cubicBezTo>
                    <a:pt x="0" y="47785"/>
                    <a:pt x="6852" y="31244"/>
                    <a:pt x="19048" y="19048"/>
                  </a:cubicBezTo>
                  <a:cubicBezTo>
                    <a:pt x="31244" y="6852"/>
                    <a:pt x="47785" y="0"/>
                    <a:pt x="65033" y="0"/>
                  </a:cubicBezTo>
                  <a:close/>
                </a:path>
              </a:pathLst>
            </a:custGeom>
            <a:solidFill>
              <a:srgbClr val="FFFFFF"/>
            </a:solidFill>
            <a:ln w="38100" cap="rnd">
              <a:solidFill>
                <a:srgbClr val="FE69AE"/>
              </a:solidFill>
              <a:prstDash val="solid"/>
              <a:round/>
            </a:ln>
          </p:spPr>
        </p:sp>
        <p:sp>
          <p:nvSpPr>
            <p:cNvPr name="TextBox 33" id="33"/>
            <p:cNvSpPr txBox="true"/>
            <p:nvPr/>
          </p:nvSpPr>
          <p:spPr>
            <a:xfrm>
              <a:off x="0" y="-38100"/>
              <a:ext cx="752490" cy="1208053"/>
            </a:xfrm>
            <a:prstGeom prst="rect">
              <a:avLst/>
            </a:prstGeom>
          </p:spPr>
          <p:txBody>
            <a:bodyPr anchor="ctr" rtlCol="false" tIns="50800" lIns="50800" bIns="50800" rIns="50800"/>
            <a:lstStyle/>
            <a:p>
              <a:pPr algn="ctr">
                <a:lnSpc>
                  <a:spcPts val="2659"/>
                </a:lnSpc>
              </a:pPr>
            </a:p>
          </p:txBody>
        </p:sp>
      </p:grpSp>
      <p:grpSp>
        <p:nvGrpSpPr>
          <p:cNvPr name="Group 34" id="34"/>
          <p:cNvGrpSpPr/>
          <p:nvPr/>
        </p:nvGrpSpPr>
        <p:grpSpPr>
          <a:xfrm rot="0">
            <a:off x="14402189" y="3280502"/>
            <a:ext cx="2857111" cy="1549947"/>
            <a:chOff x="0" y="0"/>
            <a:chExt cx="752490" cy="408217"/>
          </a:xfrm>
        </p:grpSpPr>
        <p:sp>
          <p:nvSpPr>
            <p:cNvPr name="Freeform 35" id="35"/>
            <p:cNvSpPr/>
            <p:nvPr/>
          </p:nvSpPr>
          <p:spPr>
            <a:xfrm flipH="false" flipV="false" rot="0">
              <a:off x="0" y="0"/>
              <a:ext cx="752490" cy="408217"/>
            </a:xfrm>
            <a:custGeom>
              <a:avLst/>
              <a:gdLst/>
              <a:ahLst/>
              <a:cxnLst/>
              <a:rect r="r" b="b" t="t" l="l"/>
              <a:pathLst>
                <a:path h="408217" w="752490">
                  <a:moveTo>
                    <a:pt x="65033" y="0"/>
                  </a:moveTo>
                  <a:lnTo>
                    <a:pt x="687457" y="0"/>
                  </a:lnTo>
                  <a:cubicBezTo>
                    <a:pt x="704705" y="0"/>
                    <a:pt x="721247" y="6852"/>
                    <a:pt x="733443" y="19048"/>
                  </a:cubicBezTo>
                  <a:cubicBezTo>
                    <a:pt x="745639" y="31244"/>
                    <a:pt x="752490" y="47785"/>
                    <a:pt x="752490" y="65033"/>
                  </a:cubicBezTo>
                  <a:lnTo>
                    <a:pt x="752490" y="343184"/>
                  </a:lnTo>
                  <a:cubicBezTo>
                    <a:pt x="752490" y="379100"/>
                    <a:pt x="723374" y="408217"/>
                    <a:pt x="687457" y="408217"/>
                  </a:cubicBezTo>
                  <a:lnTo>
                    <a:pt x="65033" y="408217"/>
                  </a:lnTo>
                  <a:cubicBezTo>
                    <a:pt x="47785" y="408217"/>
                    <a:pt x="31244" y="401365"/>
                    <a:pt x="19048" y="389169"/>
                  </a:cubicBezTo>
                  <a:cubicBezTo>
                    <a:pt x="6852" y="376973"/>
                    <a:pt x="0" y="360431"/>
                    <a:pt x="0" y="343184"/>
                  </a:cubicBezTo>
                  <a:lnTo>
                    <a:pt x="0" y="65033"/>
                  </a:lnTo>
                  <a:cubicBezTo>
                    <a:pt x="0" y="47785"/>
                    <a:pt x="6852" y="31244"/>
                    <a:pt x="19048" y="19048"/>
                  </a:cubicBezTo>
                  <a:cubicBezTo>
                    <a:pt x="31244" y="6852"/>
                    <a:pt x="47785" y="0"/>
                    <a:pt x="65033" y="0"/>
                  </a:cubicBezTo>
                  <a:close/>
                </a:path>
              </a:pathLst>
            </a:custGeom>
            <a:solidFill>
              <a:srgbClr val="FF6678"/>
            </a:solidFill>
          </p:spPr>
        </p:sp>
        <p:sp>
          <p:nvSpPr>
            <p:cNvPr name="TextBox 36" id="36"/>
            <p:cNvSpPr txBox="true"/>
            <p:nvPr/>
          </p:nvSpPr>
          <p:spPr>
            <a:xfrm>
              <a:off x="0" y="-38100"/>
              <a:ext cx="752490" cy="446317"/>
            </a:xfrm>
            <a:prstGeom prst="rect">
              <a:avLst/>
            </a:prstGeom>
          </p:spPr>
          <p:txBody>
            <a:bodyPr anchor="ctr" rtlCol="false" tIns="50800" lIns="50800" bIns="50800" rIns="50800"/>
            <a:lstStyle/>
            <a:p>
              <a:pPr algn="ctr">
                <a:lnSpc>
                  <a:spcPts val="2659"/>
                </a:lnSpc>
              </a:pPr>
            </a:p>
          </p:txBody>
        </p:sp>
      </p:grpSp>
      <p:sp>
        <p:nvSpPr>
          <p:cNvPr name="TextBox 37" id="37"/>
          <p:cNvSpPr txBox="true"/>
          <p:nvPr/>
        </p:nvSpPr>
        <p:spPr>
          <a:xfrm rot="0">
            <a:off x="14782994" y="2820749"/>
            <a:ext cx="2095500" cy="2529848"/>
          </a:xfrm>
          <a:prstGeom prst="rect">
            <a:avLst/>
          </a:prstGeom>
        </p:spPr>
        <p:txBody>
          <a:bodyPr anchor="t" rtlCol="false" tIns="0" lIns="0" bIns="0" rIns="0">
            <a:spAutoFit/>
          </a:bodyPr>
          <a:lstStyle/>
          <a:p>
            <a:pPr algn="ctr">
              <a:lnSpc>
                <a:spcPts val="20684"/>
              </a:lnSpc>
              <a:spcBef>
                <a:spcPct val="0"/>
              </a:spcBef>
            </a:pPr>
            <a:r>
              <a:rPr lang="en-US" b="true" sz="14774">
                <a:solidFill>
                  <a:srgbClr val="FFFFFF"/>
                </a:solidFill>
                <a:latin typeface="Barlow Condensed Semi-Bold"/>
                <a:ea typeface="Barlow Condensed Semi-Bold"/>
                <a:cs typeface="Barlow Condensed Semi-Bold"/>
                <a:sym typeface="Barlow Condensed Semi-Bold"/>
              </a:rPr>
              <a:t>05</a:t>
            </a:r>
          </a:p>
        </p:txBody>
      </p:sp>
      <p:sp>
        <p:nvSpPr>
          <p:cNvPr name="Freeform 38" id="38"/>
          <p:cNvSpPr/>
          <p:nvPr/>
        </p:nvSpPr>
        <p:spPr>
          <a:xfrm flipH="false" flipV="false" rot="5400000">
            <a:off x="15341464" y="3135862"/>
            <a:ext cx="978561" cy="2857111"/>
          </a:xfrm>
          <a:custGeom>
            <a:avLst/>
            <a:gdLst/>
            <a:ahLst/>
            <a:cxnLst/>
            <a:rect r="r" b="b" t="t" l="l"/>
            <a:pathLst>
              <a:path h="2857111" w="978561">
                <a:moveTo>
                  <a:pt x="0" y="0"/>
                </a:moveTo>
                <a:lnTo>
                  <a:pt x="978561" y="0"/>
                </a:lnTo>
                <a:lnTo>
                  <a:pt x="978561" y="2857111"/>
                </a:lnTo>
                <a:lnTo>
                  <a:pt x="0" y="2857111"/>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grpSp>
        <p:nvGrpSpPr>
          <p:cNvPr name="Group 39" id="39"/>
          <p:cNvGrpSpPr/>
          <p:nvPr/>
        </p:nvGrpSpPr>
        <p:grpSpPr>
          <a:xfrm rot="0">
            <a:off x="14402189" y="4603632"/>
            <a:ext cx="2857111" cy="4442166"/>
            <a:chOff x="0" y="0"/>
            <a:chExt cx="752490" cy="1169953"/>
          </a:xfrm>
        </p:grpSpPr>
        <p:sp>
          <p:nvSpPr>
            <p:cNvPr name="Freeform 40" id="40"/>
            <p:cNvSpPr/>
            <p:nvPr/>
          </p:nvSpPr>
          <p:spPr>
            <a:xfrm flipH="false" flipV="false" rot="0">
              <a:off x="0" y="0"/>
              <a:ext cx="752490" cy="1169953"/>
            </a:xfrm>
            <a:custGeom>
              <a:avLst/>
              <a:gdLst/>
              <a:ahLst/>
              <a:cxnLst/>
              <a:rect r="r" b="b" t="t" l="l"/>
              <a:pathLst>
                <a:path h="1169953" w="752490">
                  <a:moveTo>
                    <a:pt x="65033" y="0"/>
                  </a:moveTo>
                  <a:lnTo>
                    <a:pt x="687457" y="0"/>
                  </a:lnTo>
                  <a:cubicBezTo>
                    <a:pt x="704705" y="0"/>
                    <a:pt x="721247" y="6852"/>
                    <a:pt x="733443" y="19048"/>
                  </a:cubicBezTo>
                  <a:cubicBezTo>
                    <a:pt x="745639" y="31244"/>
                    <a:pt x="752490" y="47785"/>
                    <a:pt x="752490" y="65033"/>
                  </a:cubicBezTo>
                  <a:lnTo>
                    <a:pt x="752490" y="1104920"/>
                  </a:lnTo>
                  <a:cubicBezTo>
                    <a:pt x="752490" y="1140837"/>
                    <a:pt x="723374" y="1169953"/>
                    <a:pt x="687457" y="1169953"/>
                  </a:cubicBezTo>
                  <a:lnTo>
                    <a:pt x="65033" y="1169953"/>
                  </a:lnTo>
                  <a:cubicBezTo>
                    <a:pt x="47785" y="1169953"/>
                    <a:pt x="31244" y="1163101"/>
                    <a:pt x="19048" y="1150905"/>
                  </a:cubicBezTo>
                  <a:cubicBezTo>
                    <a:pt x="6852" y="1138709"/>
                    <a:pt x="0" y="1122168"/>
                    <a:pt x="0" y="1104920"/>
                  </a:cubicBezTo>
                  <a:lnTo>
                    <a:pt x="0" y="65033"/>
                  </a:lnTo>
                  <a:cubicBezTo>
                    <a:pt x="0" y="47785"/>
                    <a:pt x="6852" y="31244"/>
                    <a:pt x="19048" y="19048"/>
                  </a:cubicBezTo>
                  <a:cubicBezTo>
                    <a:pt x="31244" y="6852"/>
                    <a:pt x="47785" y="0"/>
                    <a:pt x="65033" y="0"/>
                  </a:cubicBezTo>
                  <a:close/>
                </a:path>
              </a:pathLst>
            </a:custGeom>
            <a:solidFill>
              <a:srgbClr val="FFFFFF"/>
            </a:solidFill>
            <a:ln w="38100" cap="rnd">
              <a:solidFill>
                <a:srgbClr val="FF6678"/>
              </a:solidFill>
              <a:prstDash val="solid"/>
              <a:round/>
            </a:ln>
          </p:spPr>
        </p:sp>
        <p:sp>
          <p:nvSpPr>
            <p:cNvPr name="TextBox 41" id="41"/>
            <p:cNvSpPr txBox="true"/>
            <p:nvPr/>
          </p:nvSpPr>
          <p:spPr>
            <a:xfrm>
              <a:off x="0" y="-38100"/>
              <a:ext cx="752490" cy="1208053"/>
            </a:xfrm>
            <a:prstGeom prst="rect">
              <a:avLst/>
            </a:prstGeom>
          </p:spPr>
          <p:txBody>
            <a:bodyPr anchor="ctr" rtlCol="false" tIns="50800" lIns="50800" bIns="50800" rIns="50800"/>
            <a:lstStyle/>
            <a:p>
              <a:pPr algn="ctr">
                <a:lnSpc>
                  <a:spcPts val="2659"/>
                </a:lnSpc>
              </a:pPr>
            </a:p>
          </p:txBody>
        </p:sp>
      </p:grpSp>
      <p:sp>
        <p:nvSpPr>
          <p:cNvPr name="Freeform 42" id="42"/>
          <p:cNvSpPr/>
          <p:nvPr/>
        </p:nvSpPr>
        <p:spPr>
          <a:xfrm flipH="false" flipV="false" rot="0">
            <a:off x="2076256" y="5253723"/>
            <a:ext cx="762000" cy="762000"/>
          </a:xfrm>
          <a:custGeom>
            <a:avLst/>
            <a:gdLst/>
            <a:ahLst/>
            <a:cxnLst/>
            <a:rect r="r" b="b" t="t" l="l"/>
            <a:pathLst>
              <a:path h="762000" w="762000">
                <a:moveTo>
                  <a:pt x="0" y="0"/>
                </a:moveTo>
                <a:lnTo>
                  <a:pt x="762000" y="0"/>
                </a:lnTo>
                <a:lnTo>
                  <a:pt x="762000" y="762000"/>
                </a:lnTo>
                <a:lnTo>
                  <a:pt x="0" y="762000"/>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43" id="43"/>
          <p:cNvSpPr/>
          <p:nvPr/>
        </p:nvSpPr>
        <p:spPr>
          <a:xfrm flipH="false" flipV="false" rot="0">
            <a:off x="5419628" y="5253723"/>
            <a:ext cx="762000" cy="762000"/>
          </a:xfrm>
          <a:custGeom>
            <a:avLst/>
            <a:gdLst/>
            <a:ahLst/>
            <a:cxnLst/>
            <a:rect r="r" b="b" t="t" l="l"/>
            <a:pathLst>
              <a:path h="762000" w="762000">
                <a:moveTo>
                  <a:pt x="0" y="0"/>
                </a:moveTo>
                <a:lnTo>
                  <a:pt x="762000" y="0"/>
                </a:lnTo>
                <a:lnTo>
                  <a:pt x="762000" y="762000"/>
                </a:lnTo>
                <a:lnTo>
                  <a:pt x="0" y="762000"/>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44" id="44"/>
          <p:cNvSpPr/>
          <p:nvPr/>
        </p:nvSpPr>
        <p:spPr>
          <a:xfrm flipH="false" flipV="false" rot="0">
            <a:off x="8763000" y="5285632"/>
            <a:ext cx="762000" cy="698183"/>
          </a:xfrm>
          <a:custGeom>
            <a:avLst/>
            <a:gdLst/>
            <a:ahLst/>
            <a:cxnLst/>
            <a:rect r="r" b="b" t="t" l="l"/>
            <a:pathLst>
              <a:path h="698183" w="762000">
                <a:moveTo>
                  <a:pt x="0" y="0"/>
                </a:moveTo>
                <a:lnTo>
                  <a:pt x="762000" y="0"/>
                </a:lnTo>
                <a:lnTo>
                  <a:pt x="762000" y="698182"/>
                </a:lnTo>
                <a:lnTo>
                  <a:pt x="0" y="698182"/>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Freeform 45" id="45"/>
          <p:cNvSpPr/>
          <p:nvPr/>
        </p:nvSpPr>
        <p:spPr>
          <a:xfrm flipH="false" flipV="false" rot="0">
            <a:off x="12106081" y="5107942"/>
            <a:ext cx="900644" cy="1217086"/>
          </a:xfrm>
          <a:custGeom>
            <a:avLst/>
            <a:gdLst/>
            <a:ahLst/>
            <a:cxnLst/>
            <a:rect r="r" b="b" t="t" l="l"/>
            <a:pathLst>
              <a:path h="1217086" w="900644">
                <a:moveTo>
                  <a:pt x="0" y="0"/>
                </a:moveTo>
                <a:lnTo>
                  <a:pt x="900643" y="0"/>
                </a:lnTo>
                <a:lnTo>
                  <a:pt x="900643" y="1217086"/>
                </a:lnTo>
                <a:lnTo>
                  <a:pt x="0" y="1217086"/>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Freeform 46" id="46"/>
          <p:cNvSpPr/>
          <p:nvPr/>
        </p:nvSpPr>
        <p:spPr>
          <a:xfrm flipH="false" flipV="false" rot="0">
            <a:off x="15449453" y="5233434"/>
            <a:ext cx="802579" cy="802579"/>
          </a:xfrm>
          <a:custGeom>
            <a:avLst/>
            <a:gdLst/>
            <a:ahLst/>
            <a:cxnLst/>
            <a:rect r="r" b="b" t="t" l="l"/>
            <a:pathLst>
              <a:path h="802579" w="802579">
                <a:moveTo>
                  <a:pt x="0" y="0"/>
                </a:moveTo>
                <a:lnTo>
                  <a:pt x="802579" y="0"/>
                </a:lnTo>
                <a:lnTo>
                  <a:pt x="802579" y="802578"/>
                </a:lnTo>
                <a:lnTo>
                  <a:pt x="0" y="802578"/>
                </a:lnTo>
                <a:lnTo>
                  <a:pt x="0" y="0"/>
                </a:lnTo>
                <a:close/>
              </a:path>
            </a:pathLst>
          </a:custGeom>
          <a:blipFill>
            <a:blip r:embed="rId20">
              <a:extLst>
                <a:ext uri="{96DAC541-7B7A-43D3-8B79-37D633B846F1}">
                  <asvg:svgBlip xmlns:asvg="http://schemas.microsoft.com/office/drawing/2016/SVG/main" r:embed="rId21"/>
                </a:ext>
              </a:extLst>
            </a:blip>
            <a:stretch>
              <a:fillRect l="0" t="0" r="0" b="0"/>
            </a:stretch>
          </a:blipFill>
        </p:spPr>
      </p:sp>
      <p:sp>
        <p:nvSpPr>
          <p:cNvPr name="TextBox 47" id="47"/>
          <p:cNvSpPr txBox="true"/>
          <p:nvPr/>
        </p:nvSpPr>
        <p:spPr>
          <a:xfrm rot="0">
            <a:off x="2476500" y="981075"/>
            <a:ext cx="13335000" cy="495301"/>
          </a:xfrm>
          <a:prstGeom prst="rect">
            <a:avLst/>
          </a:prstGeom>
        </p:spPr>
        <p:txBody>
          <a:bodyPr anchor="t" rtlCol="false" tIns="0" lIns="0" bIns="0" rIns="0">
            <a:spAutoFit/>
          </a:bodyPr>
          <a:lstStyle/>
          <a:p>
            <a:pPr algn="ctr">
              <a:lnSpc>
                <a:spcPts val="4199"/>
              </a:lnSpc>
              <a:spcBef>
                <a:spcPct val="0"/>
              </a:spcBef>
            </a:pPr>
            <a:r>
              <a:rPr lang="en-US" b="true" sz="2999">
                <a:solidFill>
                  <a:srgbClr val="000000"/>
                </a:solidFill>
                <a:latin typeface="Canva Sans Bold"/>
                <a:ea typeface="Canva Sans Bold"/>
                <a:cs typeface="Canva Sans Bold"/>
                <a:sym typeface="Canva Sans Bold"/>
              </a:rPr>
              <a:t>WHY PARTNER WITH ELITE ENTERPRISE</a:t>
            </a:r>
          </a:p>
        </p:txBody>
      </p:sp>
      <p:grpSp>
        <p:nvGrpSpPr>
          <p:cNvPr name="Group 48" id="48"/>
          <p:cNvGrpSpPr/>
          <p:nvPr/>
        </p:nvGrpSpPr>
        <p:grpSpPr>
          <a:xfrm rot="0">
            <a:off x="1298258" y="6398321"/>
            <a:ext cx="2317996" cy="1623803"/>
            <a:chOff x="0" y="0"/>
            <a:chExt cx="3090662" cy="2165071"/>
          </a:xfrm>
        </p:grpSpPr>
        <p:sp>
          <p:nvSpPr>
            <p:cNvPr name="TextBox 49" id="49"/>
            <p:cNvSpPr txBox="true"/>
            <p:nvPr/>
          </p:nvSpPr>
          <p:spPr>
            <a:xfrm rot="0">
              <a:off x="0" y="-9525"/>
              <a:ext cx="3090662" cy="1553845"/>
            </a:xfrm>
            <a:prstGeom prst="rect">
              <a:avLst/>
            </a:prstGeom>
          </p:spPr>
          <p:txBody>
            <a:bodyPr anchor="t" rtlCol="false" tIns="0" lIns="0" bIns="0" rIns="0">
              <a:spAutoFit/>
            </a:bodyPr>
            <a:lstStyle/>
            <a:p>
              <a:pPr algn="ctr">
                <a:lnSpc>
                  <a:spcPts val="2339"/>
                </a:lnSpc>
              </a:pPr>
              <a:r>
                <a:rPr lang="en-US" b="true" sz="1799">
                  <a:solidFill>
                    <a:srgbClr val="000000"/>
                  </a:solidFill>
                  <a:latin typeface="Open Sans Bold"/>
                  <a:ea typeface="Open Sans Bold"/>
                  <a:cs typeface="Open Sans Bold"/>
                  <a:sym typeface="Open Sans Bold"/>
                </a:rPr>
                <a:t>Reliable 24/7 support by live, HIPAA-compliant agents</a:t>
              </a:r>
            </a:p>
          </p:txBody>
        </p:sp>
        <p:sp>
          <p:nvSpPr>
            <p:cNvPr name="TextBox 50" id="50"/>
            <p:cNvSpPr txBox="true"/>
            <p:nvPr/>
          </p:nvSpPr>
          <p:spPr>
            <a:xfrm rot="0">
              <a:off x="0" y="1839740"/>
              <a:ext cx="3090662" cy="325332"/>
            </a:xfrm>
            <a:prstGeom prst="rect">
              <a:avLst/>
            </a:prstGeom>
          </p:spPr>
          <p:txBody>
            <a:bodyPr anchor="t" rtlCol="false" tIns="0" lIns="0" bIns="0" rIns="0">
              <a:spAutoFit/>
            </a:bodyPr>
            <a:lstStyle/>
            <a:p>
              <a:pPr algn="ctr">
                <a:lnSpc>
                  <a:spcPts val="2079"/>
                </a:lnSpc>
              </a:pPr>
            </a:p>
          </p:txBody>
        </p:sp>
      </p:grpSp>
      <p:sp>
        <p:nvSpPr>
          <p:cNvPr name="TextBox 51" id="51"/>
          <p:cNvSpPr txBox="true"/>
          <p:nvPr/>
        </p:nvSpPr>
        <p:spPr>
          <a:xfrm rot="0">
            <a:off x="4641630" y="6388796"/>
            <a:ext cx="2317996" cy="1758315"/>
          </a:xfrm>
          <a:prstGeom prst="rect">
            <a:avLst/>
          </a:prstGeom>
        </p:spPr>
        <p:txBody>
          <a:bodyPr anchor="t" rtlCol="false" tIns="0" lIns="0" bIns="0" rIns="0">
            <a:spAutoFit/>
          </a:bodyPr>
          <a:lstStyle/>
          <a:p>
            <a:pPr algn="ctr">
              <a:lnSpc>
                <a:spcPts val="2339"/>
              </a:lnSpc>
            </a:pPr>
            <a:r>
              <a:rPr lang="en-US" b="true" sz="1799">
                <a:solidFill>
                  <a:srgbClr val="000000"/>
                </a:solidFill>
                <a:latin typeface="Open Sans Bold"/>
                <a:ea typeface="Open Sans Bold"/>
                <a:cs typeface="Open Sans Bold"/>
                <a:sym typeface="Open Sans Bold"/>
              </a:rPr>
              <a:t>Elite Epic-trained staff with expertise in scheduling, patient communication &amp; billing</a:t>
            </a:r>
          </a:p>
        </p:txBody>
      </p:sp>
      <p:sp>
        <p:nvSpPr>
          <p:cNvPr name="TextBox 52" id="52"/>
          <p:cNvSpPr txBox="true"/>
          <p:nvPr/>
        </p:nvSpPr>
        <p:spPr>
          <a:xfrm rot="0">
            <a:off x="7985002" y="6388796"/>
            <a:ext cx="2317996" cy="1167765"/>
          </a:xfrm>
          <a:prstGeom prst="rect">
            <a:avLst/>
          </a:prstGeom>
        </p:spPr>
        <p:txBody>
          <a:bodyPr anchor="t" rtlCol="false" tIns="0" lIns="0" bIns="0" rIns="0">
            <a:spAutoFit/>
          </a:bodyPr>
          <a:lstStyle/>
          <a:p>
            <a:pPr algn="ctr">
              <a:lnSpc>
                <a:spcPts val="2339"/>
              </a:lnSpc>
            </a:pPr>
            <a:r>
              <a:rPr lang="en-US" b="true" sz="1799">
                <a:solidFill>
                  <a:srgbClr val="000000"/>
                </a:solidFill>
                <a:latin typeface="Open Sans Bold"/>
                <a:ea typeface="Open Sans Bold"/>
                <a:cs typeface="Open Sans Bold"/>
                <a:sym typeface="Open Sans Bold"/>
              </a:rPr>
              <a:t>Str</a:t>
            </a:r>
            <a:r>
              <a:rPr lang="en-US" b="true" sz="1799">
                <a:solidFill>
                  <a:srgbClr val="000000"/>
                </a:solidFill>
                <a:latin typeface="Open Sans Bold"/>
                <a:ea typeface="Open Sans Bold"/>
                <a:cs typeface="Open Sans Bold"/>
                <a:sym typeface="Open Sans Bold"/>
              </a:rPr>
              <a:t>ong QA, reporting, and performance monitoring</a:t>
            </a:r>
          </a:p>
        </p:txBody>
      </p:sp>
      <p:sp>
        <p:nvSpPr>
          <p:cNvPr name="TextBox 53" id="53"/>
          <p:cNvSpPr txBox="true"/>
          <p:nvPr/>
        </p:nvSpPr>
        <p:spPr>
          <a:xfrm rot="0">
            <a:off x="11328374" y="6476426"/>
            <a:ext cx="2317996" cy="872490"/>
          </a:xfrm>
          <a:prstGeom prst="rect">
            <a:avLst/>
          </a:prstGeom>
        </p:spPr>
        <p:txBody>
          <a:bodyPr anchor="t" rtlCol="false" tIns="0" lIns="0" bIns="0" rIns="0">
            <a:spAutoFit/>
          </a:bodyPr>
          <a:lstStyle/>
          <a:p>
            <a:pPr algn="ctr">
              <a:lnSpc>
                <a:spcPts val="2339"/>
              </a:lnSpc>
            </a:pPr>
            <a:r>
              <a:rPr lang="en-US" b="true" sz="1799">
                <a:solidFill>
                  <a:srgbClr val="000000"/>
                </a:solidFill>
                <a:latin typeface="Open Sans Bold"/>
                <a:ea typeface="Open Sans Bold"/>
                <a:cs typeface="Open Sans Bold"/>
                <a:sym typeface="Open Sans Bold"/>
              </a:rPr>
              <a:t>Comprehensive ca</a:t>
            </a:r>
            <a:r>
              <a:rPr lang="en-US" b="true" sz="1799">
                <a:solidFill>
                  <a:srgbClr val="000000"/>
                </a:solidFill>
                <a:latin typeface="Open Sans Bold"/>
                <a:ea typeface="Open Sans Bold"/>
                <a:cs typeface="Open Sans Bold"/>
                <a:sym typeface="Open Sans Bold"/>
              </a:rPr>
              <a:t>ll coverage with up to 60% cost savings</a:t>
            </a:r>
          </a:p>
        </p:txBody>
      </p:sp>
      <p:sp>
        <p:nvSpPr>
          <p:cNvPr name="TextBox 54" id="54"/>
          <p:cNvSpPr txBox="true"/>
          <p:nvPr/>
        </p:nvSpPr>
        <p:spPr>
          <a:xfrm rot="0">
            <a:off x="14671746" y="6388796"/>
            <a:ext cx="2317996" cy="1463040"/>
          </a:xfrm>
          <a:prstGeom prst="rect">
            <a:avLst/>
          </a:prstGeom>
        </p:spPr>
        <p:txBody>
          <a:bodyPr anchor="t" rtlCol="false" tIns="0" lIns="0" bIns="0" rIns="0">
            <a:spAutoFit/>
          </a:bodyPr>
          <a:lstStyle/>
          <a:p>
            <a:pPr algn="ctr">
              <a:lnSpc>
                <a:spcPts val="2339"/>
              </a:lnSpc>
            </a:pPr>
            <a:r>
              <a:rPr lang="en-US" b="true" sz="1799">
                <a:solidFill>
                  <a:srgbClr val="000000"/>
                </a:solidFill>
                <a:latin typeface="Open Sans Bold"/>
                <a:ea typeface="Open Sans Bold"/>
                <a:cs typeface="Open Sans Bold"/>
                <a:sym typeface="Open Sans Bold"/>
              </a:rPr>
              <a:t>30+ years of proven healthcare experience and globally recognized certifications</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F2F3F5"/>
        </a:solidFill>
      </p:bgPr>
    </p:bg>
    <p:spTree>
      <p:nvGrpSpPr>
        <p:cNvPr id="1" name=""/>
        <p:cNvGrpSpPr/>
        <p:nvPr/>
      </p:nvGrpSpPr>
      <p:grpSpPr>
        <a:xfrm>
          <a:off x="0" y="0"/>
          <a:ext cx="0" cy="0"/>
          <a:chOff x="0" y="0"/>
          <a:chExt cx="0" cy="0"/>
        </a:xfrm>
      </p:grpSpPr>
      <p:grpSp>
        <p:nvGrpSpPr>
          <p:cNvPr name="Group 2" id="2"/>
          <p:cNvGrpSpPr/>
          <p:nvPr/>
        </p:nvGrpSpPr>
        <p:grpSpPr>
          <a:xfrm rot="0">
            <a:off x="1037903" y="6145765"/>
            <a:ext cx="2922035" cy="2922035"/>
            <a:chOff x="0" y="0"/>
            <a:chExt cx="3896047" cy="3896047"/>
          </a:xfrm>
        </p:grpSpPr>
        <p:grpSp>
          <p:nvGrpSpPr>
            <p:cNvPr name="Group 3" id="3"/>
            <p:cNvGrpSpPr/>
            <p:nvPr/>
          </p:nvGrpSpPr>
          <p:grpSpPr>
            <a:xfrm rot="0">
              <a:off x="531597" y="212742"/>
              <a:ext cx="3102230" cy="1189483"/>
              <a:chOff x="0" y="0"/>
              <a:chExt cx="1059911" cy="406400"/>
            </a:xfrm>
          </p:grpSpPr>
          <p:sp>
            <p:nvSpPr>
              <p:cNvPr name="Freeform 4" id="4"/>
              <p:cNvSpPr/>
              <p:nvPr/>
            </p:nvSpPr>
            <p:spPr>
              <a:xfrm flipH="false" flipV="false" rot="0">
                <a:off x="0" y="0"/>
                <a:ext cx="1059911" cy="406400"/>
              </a:xfrm>
              <a:custGeom>
                <a:avLst/>
                <a:gdLst/>
                <a:ahLst/>
                <a:cxnLst/>
                <a:rect r="r" b="b" t="t" l="l"/>
                <a:pathLst>
                  <a:path h="406400" w="1059911">
                    <a:moveTo>
                      <a:pt x="856711" y="0"/>
                    </a:moveTo>
                    <a:cubicBezTo>
                      <a:pt x="968936" y="0"/>
                      <a:pt x="1059911" y="90976"/>
                      <a:pt x="1059911" y="203200"/>
                    </a:cubicBezTo>
                    <a:cubicBezTo>
                      <a:pt x="1059911" y="315424"/>
                      <a:pt x="968936" y="406400"/>
                      <a:pt x="856711" y="406400"/>
                    </a:cubicBezTo>
                    <a:lnTo>
                      <a:pt x="203200" y="406400"/>
                    </a:lnTo>
                    <a:cubicBezTo>
                      <a:pt x="90976" y="406400"/>
                      <a:pt x="0" y="315424"/>
                      <a:pt x="0" y="203200"/>
                    </a:cubicBezTo>
                    <a:cubicBezTo>
                      <a:pt x="0" y="90976"/>
                      <a:pt x="90976" y="0"/>
                      <a:pt x="203200" y="0"/>
                    </a:cubicBezTo>
                    <a:close/>
                  </a:path>
                </a:pathLst>
              </a:custGeom>
              <a:solidFill>
                <a:srgbClr val="4DA1F7">
                  <a:alpha val="49804"/>
                </a:srgbClr>
              </a:solidFill>
            </p:spPr>
          </p:sp>
          <p:sp>
            <p:nvSpPr>
              <p:cNvPr name="TextBox 5" id="5"/>
              <p:cNvSpPr txBox="true"/>
              <p:nvPr/>
            </p:nvSpPr>
            <p:spPr>
              <a:xfrm>
                <a:off x="0" y="-38100"/>
                <a:ext cx="1059911" cy="444500"/>
              </a:xfrm>
              <a:prstGeom prst="rect">
                <a:avLst/>
              </a:prstGeom>
            </p:spPr>
            <p:txBody>
              <a:bodyPr anchor="ctr" rtlCol="false" tIns="50800" lIns="50800" bIns="50800" rIns="50800"/>
              <a:lstStyle/>
              <a:p>
                <a:pPr algn="ctr">
                  <a:lnSpc>
                    <a:spcPts val="2659"/>
                  </a:lnSpc>
                </a:pPr>
              </a:p>
            </p:txBody>
          </p:sp>
        </p:grpSp>
        <p:grpSp>
          <p:nvGrpSpPr>
            <p:cNvPr name="Group 6" id="6"/>
            <p:cNvGrpSpPr/>
            <p:nvPr/>
          </p:nvGrpSpPr>
          <p:grpSpPr>
            <a:xfrm rot="-5400000">
              <a:off x="1487971" y="1169115"/>
              <a:ext cx="3102230" cy="1189483"/>
              <a:chOff x="0" y="0"/>
              <a:chExt cx="1059911" cy="406400"/>
            </a:xfrm>
          </p:grpSpPr>
          <p:sp>
            <p:nvSpPr>
              <p:cNvPr name="Freeform 7" id="7"/>
              <p:cNvSpPr/>
              <p:nvPr/>
            </p:nvSpPr>
            <p:spPr>
              <a:xfrm flipH="false" flipV="false" rot="0">
                <a:off x="0" y="0"/>
                <a:ext cx="1059911" cy="406400"/>
              </a:xfrm>
              <a:custGeom>
                <a:avLst/>
                <a:gdLst/>
                <a:ahLst/>
                <a:cxnLst/>
                <a:rect r="r" b="b" t="t" l="l"/>
                <a:pathLst>
                  <a:path h="406400" w="1059911">
                    <a:moveTo>
                      <a:pt x="856711" y="0"/>
                    </a:moveTo>
                    <a:cubicBezTo>
                      <a:pt x="968936" y="0"/>
                      <a:pt x="1059911" y="90976"/>
                      <a:pt x="1059911" y="203200"/>
                    </a:cubicBezTo>
                    <a:cubicBezTo>
                      <a:pt x="1059911" y="315424"/>
                      <a:pt x="968936" y="406400"/>
                      <a:pt x="856711" y="406400"/>
                    </a:cubicBezTo>
                    <a:lnTo>
                      <a:pt x="203200" y="406400"/>
                    </a:lnTo>
                    <a:cubicBezTo>
                      <a:pt x="90976" y="406400"/>
                      <a:pt x="0" y="315424"/>
                      <a:pt x="0" y="203200"/>
                    </a:cubicBezTo>
                    <a:cubicBezTo>
                      <a:pt x="0" y="90976"/>
                      <a:pt x="90976" y="0"/>
                      <a:pt x="203200" y="0"/>
                    </a:cubicBezTo>
                    <a:close/>
                  </a:path>
                </a:pathLst>
              </a:custGeom>
              <a:solidFill>
                <a:srgbClr val="4DA1F7">
                  <a:alpha val="49804"/>
                </a:srgbClr>
              </a:solidFill>
            </p:spPr>
          </p:sp>
          <p:sp>
            <p:nvSpPr>
              <p:cNvPr name="TextBox 8" id="8"/>
              <p:cNvSpPr txBox="true"/>
              <p:nvPr/>
            </p:nvSpPr>
            <p:spPr>
              <a:xfrm>
                <a:off x="0" y="-38100"/>
                <a:ext cx="1059911" cy="444500"/>
              </a:xfrm>
              <a:prstGeom prst="rect">
                <a:avLst/>
              </a:prstGeom>
            </p:spPr>
            <p:txBody>
              <a:bodyPr anchor="ctr" rtlCol="false" tIns="50800" lIns="50800" bIns="50800" rIns="50800"/>
              <a:lstStyle/>
              <a:p>
                <a:pPr algn="ctr">
                  <a:lnSpc>
                    <a:spcPts val="2659"/>
                  </a:lnSpc>
                </a:pPr>
              </a:p>
            </p:txBody>
          </p:sp>
        </p:grpSp>
        <p:grpSp>
          <p:nvGrpSpPr>
            <p:cNvPr name="Group 9" id="9"/>
            <p:cNvGrpSpPr/>
            <p:nvPr/>
          </p:nvGrpSpPr>
          <p:grpSpPr>
            <a:xfrm rot="-2700000">
              <a:off x="-212156" y="1353282"/>
              <a:ext cx="4320359" cy="1189483"/>
              <a:chOff x="0" y="0"/>
              <a:chExt cx="1476099" cy="406400"/>
            </a:xfrm>
          </p:grpSpPr>
          <p:sp>
            <p:nvSpPr>
              <p:cNvPr name="Freeform 10" id="10"/>
              <p:cNvSpPr/>
              <p:nvPr/>
            </p:nvSpPr>
            <p:spPr>
              <a:xfrm flipH="false" flipV="false" rot="0">
                <a:off x="0" y="0"/>
                <a:ext cx="1476099" cy="406400"/>
              </a:xfrm>
              <a:custGeom>
                <a:avLst/>
                <a:gdLst/>
                <a:ahLst/>
                <a:cxnLst/>
                <a:rect r="r" b="b" t="t" l="l"/>
                <a:pathLst>
                  <a:path h="406400" w="1476099">
                    <a:moveTo>
                      <a:pt x="1272899" y="0"/>
                    </a:moveTo>
                    <a:cubicBezTo>
                      <a:pt x="1385123" y="0"/>
                      <a:pt x="1476099" y="90976"/>
                      <a:pt x="1476099" y="203200"/>
                    </a:cubicBezTo>
                    <a:cubicBezTo>
                      <a:pt x="1476099" y="315424"/>
                      <a:pt x="1385123" y="406400"/>
                      <a:pt x="1272899" y="406400"/>
                    </a:cubicBezTo>
                    <a:lnTo>
                      <a:pt x="203200" y="406400"/>
                    </a:lnTo>
                    <a:cubicBezTo>
                      <a:pt x="90976" y="406400"/>
                      <a:pt x="0" y="315424"/>
                      <a:pt x="0" y="203200"/>
                    </a:cubicBezTo>
                    <a:cubicBezTo>
                      <a:pt x="0" y="90976"/>
                      <a:pt x="90976" y="0"/>
                      <a:pt x="203200" y="0"/>
                    </a:cubicBezTo>
                    <a:close/>
                  </a:path>
                </a:pathLst>
              </a:custGeom>
              <a:solidFill>
                <a:srgbClr val="4DA1F7">
                  <a:alpha val="49804"/>
                </a:srgbClr>
              </a:solidFill>
            </p:spPr>
          </p:sp>
          <p:sp>
            <p:nvSpPr>
              <p:cNvPr name="TextBox 11" id="11"/>
              <p:cNvSpPr txBox="true"/>
              <p:nvPr/>
            </p:nvSpPr>
            <p:spPr>
              <a:xfrm>
                <a:off x="0" y="-38100"/>
                <a:ext cx="1476099" cy="444500"/>
              </a:xfrm>
              <a:prstGeom prst="rect">
                <a:avLst/>
              </a:prstGeom>
            </p:spPr>
            <p:txBody>
              <a:bodyPr anchor="ctr" rtlCol="false" tIns="50800" lIns="50800" bIns="50800" rIns="50800"/>
              <a:lstStyle/>
              <a:p>
                <a:pPr algn="ctr">
                  <a:lnSpc>
                    <a:spcPts val="2659"/>
                  </a:lnSpc>
                </a:pPr>
              </a:p>
            </p:txBody>
          </p:sp>
        </p:grpSp>
      </p:grpSp>
      <p:grpSp>
        <p:nvGrpSpPr>
          <p:cNvPr name="Group 12" id="12"/>
          <p:cNvGrpSpPr/>
          <p:nvPr/>
        </p:nvGrpSpPr>
        <p:grpSpPr>
          <a:xfrm rot="0">
            <a:off x="5483617" y="4953000"/>
            <a:ext cx="2922035" cy="2922035"/>
            <a:chOff x="0" y="0"/>
            <a:chExt cx="3896047" cy="3896047"/>
          </a:xfrm>
        </p:grpSpPr>
        <p:grpSp>
          <p:nvGrpSpPr>
            <p:cNvPr name="Group 13" id="13"/>
            <p:cNvGrpSpPr/>
            <p:nvPr/>
          </p:nvGrpSpPr>
          <p:grpSpPr>
            <a:xfrm rot="0">
              <a:off x="531597" y="212742"/>
              <a:ext cx="3102230" cy="1189483"/>
              <a:chOff x="0" y="0"/>
              <a:chExt cx="1059911" cy="406400"/>
            </a:xfrm>
          </p:grpSpPr>
          <p:sp>
            <p:nvSpPr>
              <p:cNvPr name="Freeform 14" id="14"/>
              <p:cNvSpPr/>
              <p:nvPr/>
            </p:nvSpPr>
            <p:spPr>
              <a:xfrm flipH="false" flipV="false" rot="0">
                <a:off x="0" y="0"/>
                <a:ext cx="1059911" cy="406400"/>
              </a:xfrm>
              <a:custGeom>
                <a:avLst/>
                <a:gdLst/>
                <a:ahLst/>
                <a:cxnLst/>
                <a:rect r="r" b="b" t="t" l="l"/>
                <a:pathLst>
                  <a:path h="406400" w="1059911">
                    <a:moveTo>
                      <a:pt x="856711" y="0"/>
                    </a:moveTo>
                    <a:cubicBezTo>
                      <a:pt x="968936" y="0"/>
                      <a:pt x="1059911" y="90976"/>
                      <a:pt x="1059911" y="203200"/>
                    </a:cubicBezTo>
                    <a:cubicBezTo>
                      <a:pt x="1059911" y="315424"/>
                      <a:pt x="968936" y="406400"/>
                      <a:pt x="856711" y="406400"/>
                    </a:cubicBezTo>
                    <a:lnTo>
                      <a:pt x="203200" y="406400"/>
                    </a:lnTo>
                    <a:cubicBezTo>
                      <a:pt x="90976" y="406400"/>
                      <a:pt x="0" y="315424"/>
                      <a:pt x="0" y="203200"/>
                    </a:cubicBezTo>
                    <a:cubicBezTo>
                      <a:pt x="0" y="90976"/>
                      <a:pt x="90976" y="0"/>
                      <a:pt x="203200" y="0"/>
                    </a:cubicBezTo>
                    <a:close/>
                  </a:path>
                </a:pathLst>
              </a:custGeom>
              <a:solidFill>
                <a:srgbClr val="9C91F3">
                  <a:alpha val="49804"/>
                </a:srgbClr>
              </a:solidFill>
            </p:spPr>
          </p:sp>
          <p:sp>
            <p:nvSpPr>
              <p:cNvPr name="TextBox 15" id="15"/>
              <p:cNvSpPr txBox="true"/>
              <p:nvPr/>
            </p:nvSpPr>
            <p:spPr>
              <a:xfrm>
                <a:off x="0" y="-38100"/>
                <a:ext cx="1059911" cy="444500"/>
              </a:xfrm>
              <a:prstGeom prst="rect">
                <a:avLst/>
              </a:prstGeom>
            </p:spPr>
            <p:txBody>
              <a:bodyPr anchor="ctr" rtlCol="false" tIns="50800" lIns="50800" bIns="50800" rIns="50800"/>
              <a:lstStyle/>
              <a:p>
                <a:pPr algn="ctr">
                  <a:lnSpc>
                    <a:spcPts val="2659"/>
                  </a:lnSpc>
                </a:pPr>
              </a:p>
            </p:txBody>
          </p:sp>
        </p:grpSp>
        <p:grpSp>
          <p:nvGrpSpPr>
            <p:cNvPr name="Group 16" id="16"/>
            <p:cNvGrpSpPr/>
            <p:nvPr/>
          </p:nvGrpSpPr>
          <p:grpSpPr>
            <a:xfrm rot="-5400000">
              <a:off x="1487971" y="1169115"/>
              <a:ext cx="3102230" cy="1189483"/>
              <a:chOff x="0" y="0"/>
              <a:chExt cx="1059911" cy="406400"/>
            </a:xfrm>
          </p:grpSpPr>
          <p:sp>
            <p:nvSpPr>
              <p:cNvPr name="Freeform 17" id="17"/>
              <p:cNvSpPr/>
              <p:nvPr/>
            </p:nvSpPr>
            <p:spPr>
              <a:xfrm flipH="false" flipV="false" rot="0">
                <a:off x="0" y="0"/>
                <a:ext cx="1059911" cy="406400"/>
              </a:xfrm>
              <a:custGeom>
                <a:avLst/>
                <a:gdLst/>
                <a:ahLst/>
                <a:cxnLst/>
                <a:rect r="r" b="b" t="t" l="l"/>
                <a:pathLst>
                  <a:path h="406400" w="1059911">
                    <a:moveTo>
                      <a:pt x="856711" y="0"/>
                    </a:moveTo>
                    <a:cubicBezTo>
                      <a:pt x="968936" y="0"/>
                      <a:pt x="1059911" y="90976"/>
                      <a:pt x="1059911" y="203200"/>
                    </a:cubicBezTo>
                    <a:cubicBezTo>
                      <a:pt x="1059911" y="315424"/>
                      <a:pt x="968936" y="406400"/>
                      <a:pt x="856711" y="406400"/>
                    </a:cubicBezTo>
                    <a:lnTo>
                      <a:pt x="203200" y="406400"/>
                    </a:lnTo>
                    <a:cubicBezTo>
                      <a:pt x="90976" y="406400"/>
                      <a:pt x="0" y="315424"/>
                      <a:pt x="0" y="203200"/>
                    </a:cubicBezTo>
                    <a:cubicBezTo>
                      <a:pt x="0" y="90976"/>
                      <a:pt x="90976" y="0"/>
                      <a:pt x="203200" y="0"/>
                    </a:cubicBezTo>
                    <a:close/>
                  </a:path>
                </a:pathLst>
              </a:custGeom>
              <a:solidFill>
                <a:srgbClr val="9C91F3">
                  <a:alpha val="49804"/>
                </a:srgbClr>
              </a:solidFill>
            </p:spPr>
          </p:sp>
          <p:sp>
            <p:nvSpPr>
              <p:cNvPr name="TextBox 18" id="18"/>
              <p:cNvSpPr txBox="true"/>
              <p:nvPr/>
            </p:nvSpPr>
            <p:spPr>
              <a:xfrm>
                <a:off x="0" y="-38100"/>
                <a:ext cx="1059911" cy="444500"/>
              </a:xfrm>
              <a:prstGeom prst="rect">
                <a:avLst/>
              </a:prstGeom>
            </p:spPr>
            <p:txBody>
              <a:bodyPr anchor="ctr" rtlCol="false" tIns="50800" lIns="50800" bIns="50800" rIns="50800"/>
              <a:lstStyle/>
              <a:p>
                <a:pPr algn="ctr">
                  <a:lnSpc>
                    <a:spcPts val="2659"/>
                  </a:lnSpc>
                </a:pPr>
              </a:p>
            </p:txBody>
          </p:sp>
        </p:grpSp>
        <p:grpSp>
          <p:nvGrpSpPr>
            <p:cNvPr name="Group 19" id="19"/>
            <p:cNvGrpSpPr/>
            <p:nvPr/>
          </p:nvGrpSpPr>
          <p:grpSpPr>
            <a:xfrm rot="-2700000">
              <a:off x="-212156" y="1353282"/>
              <a:ext cx="4320359" cy="1189483"/>
              <a:chOff x="0" y="0"/>
              <a:chExt cx="1476099" cy="406400"/>
            </a:xfrm>
          </p:grpSpPr>
          <p:sp>
            <p:nvSpPr>
              <p:cNvPr name="Freeform 20" id="20"/>
              <p:cNvSpPr/>
              <p:nvPr/>
            </p:nvSpPr>
            <p:spPr>
              <a:xfrm flipH="false" flipV="false" rot="0">
                <a:off x="0" y="0"/>
                <a:ext cx="1476099" cy="406400"/>
              </a:xfrm>
              <a:custGeom>
                <a:avLst/>
                <a:gdLst/>
                <a:ahLst/>
                <a:cxnLst/>
                <a:rect r="r" b="b" t="t" l="l"/>
                <a:pathLst>
                  <a:path h="406400" w="1476099">
                    <a:moveTo>
                      <a:pt x="1272899" y="0"/>
                    </a:moveTo>
                    <a:cubicBezTo>
                      <a:pt x="1385123" y="0"/>
                      <a:pt x="1476099" y="90976"/>
                      <a:pt x="1476099" y="203200"/>
                    </a:cubicBezTo>
                    <a:cubicBezTo>
                      <a:pt x="1476099" y="315424"/>
                      <a:pt x="1385123" y="406400"/>
                      <a:pt x="1272899" y="406400"/>
                    </a:cubicBezTo>
                    <a:lnTo>
                      <a:pt x="203200" y="406400"/>
                    </a:lnTo>
                    <a:cubicBezTo>
                      <a:pt x="90976" y="406400"/>
                      <a:pt x="0" y="315424"/>
                      <a:pt x="0" y="203200"/>
                    </a:cubicBezTo>
                    <a:cubicBezTo>
                      <a:pt x="0" y="90976"/>
                      <a:pt x="90976" y="0"/>
                      <a:pt x="203200" y="0"/>
                    </a:cubicBezTo>
                    <a:close/>
                  </a:path>
                </a:pathLst>
              </a:custGeom>
              <a:solidFill>
                <a:srgbClr val="9C91F3">
                  <a:alpha val="49804"/>
                </a:srgbClr>
              </a:solidFill>
            </p:spPr>
          </p:sp>
          <p:sp>
            <p:nvSpPr>
              <p:cNvPr name="TextBox 21" id="21"/>
              <p:cNvSpPr txBox="true"/>
              <p:nvPr/>
            </p:nvSpPr>
            <p:spPr>
              <a:xfrm>
                <a:off x="0" y="-38100"/>
                <a:ext cx="1476099" cy="444500"/>
              </a:xfrm>
              <a:prstGeom prst="rect">
                <a:avLst/>
              </a:prstGeom>
            </p:spPr>
            <p:txBody>
              <a:bodyPr anchor="ctr" rtlCol="false" tIns="50800" lIns="50800" bIns="50800" rIns="50800"/>
              <a:lstStyle/>
              <a:p>
                <a:pPr algn="ctr">
                  <a:lnSpc>
                    <a:spcPts val="2659"/>
                  </a:lnSpc>
                </a:pPr>
              </a:p>
            </p:txBody>
          </p:sp>
        </p:grpSp>
      </p:grpSp>
      <p:grpSp>
        <p:nvGrpSpPr>
          <p:cNvPr name="Group 22" id="22"/>
          <p:cNvGrpSpPr/>
          <p:nvPr/>
        </p:nvGrpSpPr>
        <p:grpSpPr>
          <a:xfrm rot="0">
            <a:off x="9929652" y="3760235"/>
            <a:ext cx="2922035" cy="2922035"/>
            <a:chOff x="0" y="0"/>
            <a:chExt cx="3896047" cy="3896047"/>
          </a:xfrm>
        </p:grpSpPr>
        <p:grpSp>
          <p:nvGrpSpPr>
            <p:cNvPr name="Group 23" id="23"/>
            <p:cNvGrpSpPr/>
            <p:nvPr/>
          </p:nvGrpSpPr>
          <p:grpSpPr>
            <a:xfrm rot="0">
              <a:off x="531597" y="212742"/>
              <a:ext cx="3102230" cy="1189483"/>
              <a:chOff x="0" y="0"/>
              <a:chExt cx="1059911" cy="406400"/>
            </a:xfrm>
          </p:grpSpPr>
          <p:sp>
            <p:nvSpPr>
              <p:cNvPr name="Freeform 24" id="24"/>
              <p:cNvSpPr/>
              <p:nvPr/>
            </p:nvSpPr>
            <p:spPr>
              <a:xfrm flipH="false" flipV="false" rot="0">
                <a:off x="0" y="0"/>
                <a:ext cx="1059911" cy="406400"/>
              </a:xfrm>
              <a:custGeom>
                <a:avLst/>
                <a:gdLst/>
                <a:ahLst/>
                <a:cxnLst/>
                <a:rect r="r" b="b" t="t" l="l"/>
                <a:pathLst>
                  <a:path h="406400" w="1059911">
                    <a:moveTo>
                      <a:pt x="856711" y="0"/>
                    </a:moveTo>
                    <a:cubicBezTo>
                      <a:pt x="968936" y="0"/>
                      <a:pt x="1059911" y="90976"/>
                      <a:pt x="1059911" y="203200"/>
                    </a:cubicBezTo>
                    <a:cubicBezTo>
                      <a:pt x="1059911" y="315424"/>
                      <a:pt x="968936" y="406400"/>
                      <a:pt x="856711" y="406400"/>
                    </a:cubicBezTo>
                    <a:lnTo>
                      <a:pt x="203200" y="406400"/>
                    </a:lnTo>
                    <a:cubicBezTo>
                      <a:pt x="90976" y="406400"/>
                      <a:pt x="0" y="315424"/>
                      <a:pt x="0" y="203200"/>
                    </a:cubicBezTo>
                    <a:cubicBezTo>
                      <a:pt x="0" y="90976"/>
                      <a:pt x="90976" y="0"/>
                      <a:pt x="203200" y="0"/>
                    </a:cubicBezTo>
                    <a:close/>
                  </a:path>
                </a:pathLst>
              </a:custGeom>
              <a:solidFill>
                <a:srgbClr val="D87CDA">
                  <a:alpha val="49804"/>
                </a:srgbClr>
              </a:solidFill>
            </p:spPr>
          </p:sp>
          <p:sp>
            <p:nvSpPr>
              <p:cNvPr name="TextBox 25" id="25"/>
              <p:cNvSpPr txBox="true"/>
              <p:nvPr/>
            </p:nvSpPr>
            <p:spPr>
              <a:xfrm>
                <a:off x="0" y="-38100"/>
                <a:ext cx="1059911" cy="444500"/>
              </a:xfrm>
              <a:prstGeom prst="rect">
                <a:avLst/>
              </a:prstGeom>
            </p:spPr>
            <p:txBody>
              <a:bodyPr anchor="ctr" rtlCol="false" tIns="50800" lIns="50800" bIns="50800" rIns="50800"/>
              <a:lstStyle/>
              <a:p>
                <a:pPr algn="ctr">
                  <a:lnSpc>
                    <a:spcPts val="2659"/>
                  </a:lnSpc>
                </a:pPr>
              </a:p>
            </p:txBody>
          </p:sp>
        </p:grpSp>
        <p:grpSp>
          <p:nvGrpSpPr>
            <p:cNvPr name="Group 26" id="26"/>
            <p:cNvGrpSpPr/>
            <p:nvPr/>
          </p:nvGrpSpPr>
          <p:grpSpPr>
            <a:xfrm rot="-5400000">
              <a:off x="1487971" y="1169115"/>
              <a:ext cx="3102230" cy="1189483"/>
              <a:chOff x="0" y="0"/>
              <a:chExt cx="1059911" cy="406400"/>
            </a:xfrm>
          </p:grpSpPr>
          <p:sp>
            <p:nvSpPr>
              <p:cNvPr name="Freeform 27" id="27"/>
              <p:cNvSpPr/>
              <p:nvPr/>
            </p:nvSpPr>
            <p:spPr>
              <a:xfrm flipH="false" flipV="false" rot="0">
                <a:off x="0" y="0"/>
                <a:ext cx="1059911" cy="406400"/>
              </a:xfrm>
              <a:custGeom>
                <a:avLst/>
                <a:gdLst/>
                <a:ahLst/>
                <a:cxnLst/>
                <a:rect r="r" b="b" t="t" l="l"/>
                <a:pathLst>
                  <a:path h="406400" w="1059911">
                    <a:moveTo>
                      <a:pt x="856711" y="0"/>
                    </a:moveTo>
                    <a:cubicBezTo>
                      <a:pt x="968936" y="0"/>
                      <a:pt x="1059911" y="90976"/>
                      <a:pt x="1059911" y="203200"/>
                    </a:cubicBezTo>
                    <a:cubicBezTo>
                      <a:pt x="1059911" y="315424"/>
                      <a:pt x="968936" y="406400"/>
                      <a:pt x="856711" y="406400"/>
                    </a:cubicBezTo>
                    <a:lnTo>
                      <a:pt x="203200" y="406400"/>
                    </a:lnTo>
                    <a:cubicBezTo>
                      <a:pt x="90976" y="406400"/>
                      <a:pt x="0" y="315424"/>
                      <a:pt x="0" y="203200"/>
                    </a:cubicBezTo>
                    <a:cubicBezTo>
                      <a:pt x="0" y="90976"/>
                      <a:pt x="90976" y="0"/>
                      <a:pt x="203200" y="0"/>
                    </a:cubicBezTo>
                    <a:close/>
                  </a:path>
                </a:pathLst>
              </a:custGeom>
              <a:solidFill>
                <a:srgbClr val="D87CDA">
                  <a:alpha val="49804"/>
                </a:srgbClr>
              </a:solidFill>
            </p:spPr>
          </p:sp>
          <p:sp>
            <p:nvSpPr>
              <p:cNvPr name="TextBox 28" id="28"/>
              <p:cNvSpPr txBox="true"/>
              <p:nvPr/>
            </p:nvSpPr>
            <p:spPr>
              <a:xfrm>
                <a:off x="0" y="-38100"/>
                <a:ext cx="1059911" cy="444500"/>
              </a:xfrm>
              <a:prstGeom prst="rect">
                <a:avLst/>
              </a:prstGeom>
            </p:spPr>
            <p:txBody>
              <a:bodyPr anchor="ctr" rtlCol="false" tIns="50800" lIns="50800" bIns="50800" rIns="50800"/>
              <a:lstStyle/>
              <a:p>
                <a:pPr algn="ctr">
                  <a:lnSpc>
                    <a:spcPts val="2659"/>
                  </a:lnSpc>
                </a:pPr>
              </a:p>
            </p:txBody>
          </p:sp>
        </p:grpSp>
        <p:grpSp>
          <p:nvGrpSpPr>
            <p:cNvPr name="Group 29" id="29"/>
            <p:cNvGrpSpPr/>
            <p:nvPr/>
          </p:nvGrpSpPr>
          <p:grpSpPr>
            <a:xfrm rot="-2700000">
              <a:off x="-212156" y="1353282"/>
              <a:ext cx="4320359" cy="1189483"/>
              <a:chOff x="0" y="0"/>
              <a:chExt cx="1476099" cy="406400"/>
            </a:xfrm>
          </p:grpSpPr>
          <p:sp>
            <p:nvSpPr>
              <p:cNvPr name="Freeform 30" id="30"/>
              <p:cNvSpPr/>
              <p:nvPr/>
            </p:nvSpPr>
            <p:spPr>
              <a:xfrm flipH="false" flipV="false" rot="0">
                <a:off x="0" y="0"/>
                <a:ext cx="1476099" cy="406400"/>
              </a:xfrm>
              <a:custGeom>
                <a:avLst/>
                <a:gdLst/>
                <a:ahLst/>
                <a:cxnLst/>
                <a:rect r="r" b="b" t="t" l="l"/>
                <a:pathLst>
                  <a:path h="406400" w="1476099">
                    <a:moveTo>
                      <a:pt x="1272899" y="0"/>
                    </a:moveTo>
                    <a:cubicBezTo>
                      <a:pt x="1385123" y="0"/>
                      <a:pt x="1476099" y="90976"/>
                      <a:pt x="1476099" y="203200"/>
                    </a:cubicBezTo>
                    <a:cubicBezTo>
                      <a:pt x="1476099" y="315424"/>
                      <a:pt x="1385123" y="406400"/>
                      <a:pt x="1272899" y="406400"/>
                    </a:cubicBezTo>
                    <a:lnTo>
                      <a:pt x="203200" y="406400"/>
                    </a:lnTo>
                    <a:cubicBezTo>
                      <a:pt x="90976" y="406400"/>
                      <a:pt x="0" y="315424"/>
                      <a:pt x="0" y="203200"/>
                    </a:cubicBezTo>
                    <a:cubicBezTo>
                      <a:pt x="0" y="90976"/>
                      <a:pt x="90976" y="0"/>
                      <a:pt x="203200" y="0"/>
                    </a:cubicBezTo>
                    <a:close/>
                  </a:path>
                </a:pathLst>
              </a:custGeom>
              <a:solidFill>
                <a:srgbClr val="D87CDA">
                  <a:alpha val="49804"/>
                </a:srgbClr>
              </a:solidFill>
            </p:spPr>
          </p:sp>
          <p:sp>
            <p:nvSpPr>
              <p:cNvPr name="TextBox 31" id="31"/>
              <p:cNvSpPr txBox="true"/>
              <p:nvPr/>
            </p:nvSpPr>
            <p:spPr>
              <a:xfrm>
                <a:off x="0" y="-38100"/>
                <a:ext cx="1476099" cy="444500"/>
              </a:xfrm>
              <a:prstGeom prst="rect">
                <a:avLst/>
              </a:prstGeom>
            </p:spPr>
            <p:txBody>
              <a:bodyPr anchor="ctr" rtlCol="false" tIns="50800" lIns="50800" bIns="50800" rIns="50800"/>
              <a:lstStyle/>
              <a:p>
                <a:pPr algn="ctr">
                  <a:lnSpc>
                    <a:spcPts val="2659"/>
                  </a:lnSpc>
                </a:pPr>
              </a:p>
            </p:txBody>
          </p:sp>
        </p:grpSp>
      </p:grpSp>
      <p:grpSp>
        <p:nvGrpSpPr>
          <p:cNvPr name="Group 32" id="32"/>
          <p:cNvGrpSpPr/>
          <p:nvPr/>
        </p:nvGrpSpPr>
        <p:grpSpPr>
          <a:xfrm rot="0">
            <a:off x="14375365" y="2562728"/>
            <a:ext cx="2922035" cy="2922035"/>
            <a:chOff x="0" y="0"/>
            <a:chExt cx="3896047" cy="3896047"/>
          </a:xfrm>
        </p:grpSpPr>
        <p:grpSp>
          <p:nvGrpSpPr>
            <p:cNvPr name="Group 33" id="33"/>
            <p:cNvGrpSpPr/>
            <p:nvPr/>
          </p:nvGrpSpPr>
          <p:grpSpPr>
            <a:xfrm rot="0">
              <a:off x="531597" y="212742"/>
              <a:ext cx="3102230" cy="1189483"/>
              <a:chOff x="0" y="0"/>
              <a:chExt cx="1059911" cy="406400"/>
            </a:xfrm>
          </p:grpSpPr>
          <p:sp>
            <p:nvSpPr>
              <p:cNvPr name="Freeform 34" id="34"/>
              <p:cNvSpPr/>
              <p:nvPr/>
            </p:nvSpPr>
            <p:spPr>
              <a:xfrm flipH="false" flipV="false" rot="0">
                <a:off x="0" y="0"/>
                <a:ext cx="1059911" cy="406400"/>
              </a:xfrm>
              <a:custGeom>
                <a:avLst/>
                <a:gdLst/>
                <a:ahLst/>
                <a:cxnLst/>
                <a:rect r="r" b="b" t="t" l="l"/>
                <a:pathLst>
                  <a:path h="406400" w="1059911">
                    <a:moveTo>
                      <a:pt x="856711" y="0"/>
                    </a:moveTo>
                    <a:cubicBezTo>
                      <a:pt x="968936" y="0"/>
                      <a:pt x="1059911" y="90976"/>
                      <a:pt x="1059911" y="203200"/>
                    </a:cubicBezTo>
                    <a:cubicBezTo>
                      <a:pt x="1059911" y="315424"/>
                      <a:pt x="968936" y="406400"/>
                      <a:pt x="856711" y="406400"/>
                    </a:cubicBezTo>
                    <a:lnTo>
                      <a:pt x="203200" y="406400"/>
                    </a:lnTo>
                    <a:cubicBezTo>
                      <a:pt x="90976" y="406400"/>
                      <a:pt x="0" y="315424"/>
                      <a:pt x="0" y="203200"/>
                    </a:cubicBezTo>
                    <a:cubicBezTo>
                      <a:pt x="0" y="90976"/>
                      <a:pt x="90976" y="0"/>
                      <a:pt x="203200" y="0"/>
                    </a:cubicBezTo>
                    <a:close/>
                  </a:path>
                </a:pathLst>
              </a:custGeom>
              <a:solidFill>
                <a:srgbClr val="FF6678">
                  <a:alpha val="49804"/>
                </a:srgbClr>
              </a:solidFill>
            </p:spPr>
          </p:sp>
          <p:sp>
            <p:nvSpPr>
              <p:cNvPr name="TextBox 35" id="35"/>
              <p:cNvSpPr txBox="true"/>
              <p:nvPr/>
            </p:nvSpPr>
            <p:spPr>
              <a:xfrm>
                <a:off x="0" y="-38100"/>
                <a:ext cx="1059911" cy="444500"/>
              </a:xfrm>
              <a:prstGeom prst="rect">
                <a:avLst/>
              </a:prstGeom>
            </p:spPr>
            <p:txBody>
              <a:bodyPr anchor="ctr" rtlCol="false" tIns="50800" lIns="50800" bIns="50800" rIns="50800"/>
              <a:lstStyle/>
              <a:p>
                <a:pPr algn="ctr">
                  <a:lnSpc>
                    <a:spcPts val="2659"/>
                  </a:lnSpc>
                </a:pPr>
              </a:p>
            </p:txBody>
          </p:sp>
        </p:grpSp>
        <p:grpSp>
          <p:nvGrpSpPr>
            <p:cNvPr name="Group 36" id="36"/>
            <p:cNvGrpSpPr/>
            <p:nvPr/>
          </p:nvGrpSpPr>
          <p:grpSpPr>
            <a:xfrm rot="-5400000">
              <a:off x="1487971" y="1169115"/>
              <a:ext cx="3102230" cy="1189483"/>
              <a:chOff x="0" y="0"/>
              <a:chExt cx="1059911" cy="406400"/>
            </a:xfrm>
          </p:grpSpPr>
          <p:sp>
            <p:nvSpPr>
              <p:cNvPr name="Freeform 37" id="37"/>
              <p:cNvSpPr/>
              <p:nvPr/>
            </p:nvSpPr>
            <p:spPr>
              <a:xfrm flipH="false" flipV="false" rot="0">
                <a:off x="0" y="0"/>
                <a:ext cx="1059911" cy="406400"/>
              </a:xfrm>
              <a:custGeom>
                <a:avLst/>
                <a:gdLst/>
                <a:ahLst/>
                <a:cxnLst/>
                <a:rect r="r" b="b" t="t" l="l"/>
                <a:pathLst>
                  <a:path h="406400" w="1059911">
                    <a:moveTo>
                      <a:pt x="856711" y="0"/>
                    </a:moveTo>
                    <a:cubicBezTo>
                      <a:pt x="968936" y="0"/>
                      <a:pt x="1059911" y="90976"/>
                      <a:pt x="1059911" y="203200"/>
                    </a:cubicBezTo>
                    <a:cubicBezTo>
                      <a:pt x="1059911" y="315424"/>
                      <a:pt x="968936" y="406400"/>
                      <a:pt x="856711" y="406400"/>
                    </a:cubicBezTo>
                    <a:lnTo>
                      <a:pt x="203200" y="406400"/>
                    </a:lnTo>
                    <a:cubicBezTo>
                      <a:pt x="90976" y="406400"/>
                      <a:pt x="0" y="315424"/>
                      <a:pt x="0" y="203200"/>
                    </a:cubicBezTo>
                    <a:cubicBezTo>
                      <a:pt x="0" y="90976"/>
                      <a:pt x="90976" y="0"/>
                      <a:pt x="203200" y="0"/>
                    </a:cubicBezTo>
                    <a:close/>
                  </a:path>
                </a:pathLst>
              </a:custGeom>
              <a:solidFill>
                <a:srgbClr val="FF6678">
                  <a:alpha val="49804"/>
                </a:srgbClr>
              </a:solidFill>
            </p:spPr>
          </p:sp>
          <p:sp>
            <p:nvSpPr>
              <p:cNvPr name="TextBox 38" id="38"/>
              <p:cNvSpPr txBox="true"/>
              <p:nvPr/>
            </p:nvSpPr>
            <p:spPr>
              <a:xfrm>
                <a:off x="0" y="-38100"/>
                <a:ext cx="1059911" cy="444500"/>
              </a:xfrm>
              <a:prstGeom prst="rect">
                <a:avLst/>
              </a:prstGeom>
            </p:spPr>
            <p:txBody>
              <a:bodyPr anchor="ctr" rtlCol="false" tIns="50800" lIns="50800" bIns="50800" rIns="50800"/>
              <a:lstStyle/>
              <a:p>
                <a:pPr algn="ctr">
                  <a:lnSpc>
                    <a:spcPts val="2659"/>
                  </a:lnSpc>
                </a:pPr>
              </a:p>
            </p:txBody>
          </p:sp>
        </p:grpSp>
        <p:grpSp>
          <p:nvGrpSpPr>
            <p:cNvPr name="Group 39" id="39"/>
            <p:cNvGrpSpPr/>
            <p:nvPr/>
          </p:nvGrpSpPr>
          <p:grpSpPr>
            <a:xfrm rot="-2700000">
              <a:off x="-212156" y="1353282"/>
              <a:ext cx="4320359" cy="1189483"/>
              <a:chOff x="0" y="0"/>
              <a:chExt cx="1476099" cy="406400"/>
            </a:xfrm>
          </p:grpSpPr>
          <p:sp>
            <p:nvSpPr>
              <p:cNvPr name="Freeform 40" id="40"/>
              <p:cNvSpPr/>
              <p:nvPr/>
            </p:nvSpPr>
            <p:spPr>
              <a:xfrm flipH="false" flipV="false" rot="0">
                <a:off x="0" y="0"/>
                <a:ext cx="1476099" cy="406400"/>
              </a:xfrm>
              <a:custGeom>
                <a:avLst/>
                <a:gdLst/>
                <a:ahLst/>
                <a:cxnLst/>
                <a:rect r="r" b="b" t="t" l="l"/>
                <a:pathLst>
                  <a:path h="406400" w="1476099">
                    <a:moveTo>
                      <a:pt x="1272899" y="0"/>
                    </a:moveTo>
                    <a:cubicBezTo>
                      <a:pt x="1385123" y="0"/>
                      <a:pt x="1476099" y="90976"/>
                      <a:pt x="1476099" y="203200"/>
                    </a:cubicBezTo>
                    <a:cubicBezTo>
                      <a:pt x="1476099" y="315424"/>
                      <a:pt x="1385123" y="406400"/>
                      <a:pt x="1272899" y="406400"/>
                    </a:cubicBezTo>
                    <a:lnTo>
                      <a:pt x="203200" y="406400"/>
                    </a:lnTo>
                    <a:cubicBezTo>
                      <a:pt x="90976" y="406400"/>
                      <a:pt x="0" y="315424"/>
                      <a:pt x="0" y="203200"/>
                    </a:cubicBezTo>
                    <a:cubicBezTo>
                      <a:pt x="0" y="90976"/>
                      <a:pt x="90976" y="0"/>
                      <a:pt x="203200" y="0"/>
                    </a:cubicBezTo>
                    <a:close/>
                  </a:path>
                </a:pathLst>
              </a:custGeom>
              <a:solidFill>
                <a:srgbClr val="FF6678">
                  <a:alpha val="49804"/>
                </a:srgbClr>
              </a:solidFill>
            </p:spPr>
          </p:sp>
          <p:sp>
            <p:nvSpPr>
              <p:cNvPr name="TextBox 41" id="41"/>
              <p:cNvSpPr txBox="true"/>
              <p:nvPr/>
            </p:nvSpPr>
            <p:spPr>
              <a:xfrm>
                <a:off x="0" y="-38100"/>
                <a:ext cx="1476099" cy="444500"/>
              </a:xfrm>
              <a:prstGeom prst="rect">
                <a:avLst/>
              </a:prstGeom>
            </p:spPr>
            <p:txBody>
              <a:bodyPr anchor="ctr" rtlCol="false" tIns="50800" lIns="50800" bIns="50800" rIns="50800"/>
              <a:lstStyle/>
              <a:p>
                <a:pPr algn="ctr">
                  <a:lnSpc>
                    <a:spcPts val="2659"/>
                  </a:lnSpc>
                </a:pPr>
              </a:p>
            </p:txBody>
          </p:sp>
        </p:grpSp>
      </p:grpSp>
      <p:sp>
        <p:nvSpPr>
          <p:cNvPr name="Freeform 42" id="42"/>
          <p:cNvSpPr/>
          <p:nvPr/>
        </p:nvSpPr>
        <p:spPr>
          <a:xfrm flipH="false" flipV="false" rot="0">
            <a:off x="3067105" y="6516253"/>
            <a:ext cx="457200" cy="457200"/>
          </a:xfrm>
          <a:custGeom>
            <a:avLst/>
            <a:gdLst/>
            <a:ahLst/>
            <a:cxnLst/>
            <a:rect r="r" b="b" t="t" l="l"/>
            <a:pathLst>
              <a:path h="457200" w="457200">
                <a:moveTo>
                  <a:pt x="0" y="0"/>
                </a:moveTo>
                <a:lnTo>
                  <a:pt x="457200" y="0"/>
                </a:lnTo>
                <a:lnTo>
                  <a:pt x="457200" y="457200"/>
                </a:lnTo>
                <a:lnTo>
                  <a:pt x="0" y="4572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3" id="43"/>
          <p:cNvSpPr/>
          <p:nvPr/>
        </p:nvSpPr>
        <p:spPr>
          <a:xfrm flipH="false" flipV="false" rot="0">
            <a:off x="7529743" y="5321373"/>
            <a:ext cx="457200" cy="418910"/>
          </a:xfrm>
          <a:custGeom>
            <a:avLst/>
            <a:gdLst/>
            <a:ahLst/>
            <a:cxnLst/>
            <a:rect r="r" b="b" t="t" l="l"/>
            <a:pathLst>
              <a:path h="418910" w="457200">
                <a:moveTo>
                  <a:pt x="0" y="0"/>
                </a:moveTo>
                <a:lnTo>
                  <a:pt x="457200" y="0"/>
                </a:lnTo>
                <a:lnTo>
                  <a:pt x="457200" y="418909"/>
                </a:lnTo>
                <a:lnTo>
                  <a:pt x="0" y="41890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4" id="44"/>
          <p:cNvSpPr/>
          <p:nvPr/>
        </p:nvSpPr>
        <p:spPr>
          <a:xfrm flipH="false" flipV="false" rot="0">
            <a:off x="16403936" y="2991375"/>
            <a:ext cx="457200" cy="457200"/>
          </a:xfrm>
          <a:custGeom>
            <a:avLst/>
            <a:gdLst/>
            <a:ahLst/>
            <a:cxnLst/>
            <a:rect r="r" b="b" t="t" l="l"/>
            <a:pathLst>
              <a:path h="457200" w="457200">
                <a:moveTo>
                  <a:pt x="0" y="0"/>
                </a:moveTo>
                <a:lnTo>
                  <a:pt x="457200" y="0"/>
                </a:lnTo>
                <a:lnTo>
                  <a:pt x="457200" y="457200"/>
                </a:lnTo>
                <a:lnTo>
                  <a:pt x="0" y="4572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45" id="45"/>
          <p:cNvSpPr/>
          <p:nvPr/>
        </p:nvSpPr>
        <p:spPr>
          <a:xfrm flipH="false" flipV="false" rot="0">
            <a:off x="12011693" y="4128418"/>
            <a:ext cx="400050" cy="457200"/>
          </a:xfrm>
          <a:custGeom>
            <a:avLst/>
            <a:gdLst/>
            <a:ahLst/>
            <a:cxnLst/>
            <a:rect r="r" b="b" t="t" l="l"/>
            <a:pathLst>
              <a:path h="457200" w="400050">
                <a:moveTo>
                  <a:pt x="0" y="0"/>
                </a:moveTo>
                <a:lnTo>
                  <a:pt x="400050" y="0"/>
                </a:lnTo>
                <a:lnTo>
                  <a:pt x="400050" y="457200"/>
                </a:lnTo>
                <a:lnTo>
                  <a:pt x="0" y="45720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46" id="46"/>
          <p:cNvSpPr txBox="true"/>
          <p:nvPr/>
        </p:nvSpPr>
        <p:spPr>
          <a:xfrm rot="0">
            <a:off x="1028700" y="981075"/>
            <a:ext cx="13335000" cy="495301"/>
          </a:xfrm>
          <a:prstGeom prst="rect">
            <a:avLst/>
          </a:prstGeom>
        </p:spPr>
        <p:txBody>
          <a:bodyPr anchor="t" rtlCol="false" tIns="0" lIns="0" bIns="0" rIns="0">
            <a:spAutoFit/>
          </a:bodyPr>
          <a:lstStyle/>
          <a:p>
            <a:pPr algn="l">
              <a:lnSpc>
                <a:spcPts val="4199"/>
              </a:lnSpc>
              <a:spcBef>
                <a:spcPct val="0"/>
              </a:spcBef>
            </a:pPr>
            <a:r>
              <a:rPr lang="en-US" b="true" sz="2999">
                <a:solidFill>
                  <a:srgbClr val="000000"/>
                </a:solidFill>
                <a:latin typeface="Canva Sans Bold"/>
                <a:ea typeface="Canva Sans Bold"/>
                <a:cs typeface="Canva Sans Bold"/>
                <a:sym typeface="Canva Sans Bold"/>
              </a:rPr>
              <a:t>OUR HEALTHCARE CALL CENTER CAPABILITIES</a:t>
            </a:r>
          </a:p>
        </p:txBody>
      </p:sp>
      <p:sp>
        <p:nvSpPr>
          <p:cNvPr name="TextBox 47" id="47"/>
          <p:cNvSpPr txBox="true"/>
          <p:nvPr/>
        </p:nvSpPr>
        <p:spPr>
          <a:xfrm rot="0">
            <a:off x="969078" y="4604668"/>
            <a:ext cx="3711899" cy="641350"/>
          </a:xfrm>
          <a:prstGeom prst="rect">
            <a:avLst/>
          </a:prstGeom>
        </p:spPr>
        <p:txBody>
          <a:bodyPr anchor="t" rtlCol="false" tIns="0" lIns="0" bIns="0" rIns="0">
            <a:spAutoFit/>
          </a:bodyPr>
          <a:lstStyle/>
          <a:p>
            <a:pPr algn="l">
              <a:lnSpc>
                <a:spcPts val="2599"/>
              </a:lnSpc>
            </a:pPr>
            <a:r>
              <a:rPr lang="en-US" sz="1999" b="true">
                <a:solidFill>
                  <a:srgbClr val="000000"/>
                </a:solidFill>
                <a:latin typeface="Open Sans Bold"/>
                <a:ea typeface="Open Sans Bold"/>
                <a:cs typeface="Open Sans Bold"/>
                <a:sym typeface="Open Sans Bold"/>
              </a:rPr>
              <a:t>Patient scheduling &amp; insurance pre-r</a:t>
            </a:r>
            <a:r>
              <a:rPr lang="en-US" b="true" sz="1999">
                <a:solidFill>
                  <a:srgbClr val="000000"/>
                </a:solidFill>
                <a:latin typeface="Open Sans Bold"/>
                <a:ea typeface="Open Sans Bold"/>
                <a:cs typeface="Open Sans Bold"/>
                <a:sym typeface="Open Sans Bold"/>
              </a:rPr>
              <a:t>egistration</a:t>
            </a:r>
          </a:p>
        </p:txBody>
      </p:sp>
      <p:sp>
        <p:nvSpPr>
          <p:cNvPr name="TextBox 48" id="48"/>
          <p:cNvSpPr txBox="true"/>
          <p:nvPr/>
        </p:nvSpPr>
        <p:spPr>
          <a:xfrm rot="0">
            <a:off x="10716448" y="2232528"/>
            <a:ext cx="2990539" cy="641350"/>
          </a:xfrm>
          <a:prstGeom prst="rect">
            <a:avLst/>
          </a:prstGeom>
        </p:spPr>
        <p:txBody>
          <a:bodyPr anchor="t" rtlCol="false" tIns="0" lIns="0" bIns="0" rIns="0">
            <a:spAutoFit/>
          </a:bodyPr>
          <a:lstStyle/>
          <a:p>
            <a:pPr algn="l">
              <a:lnSpc>
                <a:spcPts val="2599"/>
              </a:lnSpc>
            </a:pPr>
            <a:r>
              <a:rPr lang="en-US" sz="1999" b="true">
                <a:solidFill>
                  <a:srgbClr val="000000"/>
                </a:solidFill>
                <a:latin typeface="Open Sans Bold"/>
                <a:ea typeface="Open Sans Bold"/>
                <a:cs typeface="Open Sans Bold"/>
                <a:sym typeface="Open Sans Bold"/>
              </a:rPr>
              <a:t>Technical suppo</a:t>
            </a:r>
            <a:r>
              <a:rPr lang="en-US" b="true" sz="1999">
                <a:solidFill>
                  <a:srgbClr val="000000"/>
                </a:solidFill>
                <a:latin typeface="Open Sans Bold"/>
                <a:ea typeface="Open Sans Bold"/>
                <a:cs typeface="Open Sans Bold"/>
                <a:sym typeface="Open Sans Bold"/>
              </a:rPr>
              <a:t>rt triaging (Tier 1)</a:t>
            </a:r>
          </a:p>
        </p:txBody>
      </p:sp>
      <p:sp>
        <p:nvSpPr>
          <p:cNvPr name="TextBox 49" id="49"/>
          <p:cNvSpPr txBox="true"/>
          <p:nvPr/>
        </p:nvSpPr>
        <p:spPr>
          <a:xfrm rot="0">
            <a:off x="5315363" y="8158480"/>
            <a:ext cx="2973677" cy="641350"/>
          </a:xfrm>
          <a:prstGeom prst="rect">
            <a:avLst/>
          </a:prstGeom>
        </p:spPr>
        <p:txBody>
          <a:bodyPr anchor="t" rtlCol="false" tIns="0" lIns="0" bIns="0" rIns="0">
            <a:spAutoFit/>
          </a:bodyPr>
          <a:lstStyle/>
          <a:p>
            <a:pPr algn="l">
              <a:lnSpc>
                <a:spcPts val="2599"/>
              </a:lnSpc>
            </a:pPr>
            <a:r>
              <a:rPr lang="en-US" sz="1999" b="true">
                <a:solidFill>
                  <a:srgbClr val="000000"/>
                </a:solidFill>
                <a:latin typeface="Open Sans Bold"/>
                <a:ea typeface="Open Sans Bold"/>
                <a:cs typeface="Open Sans Bold"/>
                <a:sym typeface="Open Sans Bold"/>
              </a:rPr>
              <a:t>MyChart, bil</a:t>
            </a:r>
            <a:r>
              <a:rPr lang="en-US" b="true" sz="1999">
                <a:solidFill>
                  <a:srgbClr val="000000"/>
                </a:solidFill>
                <a:latin typeface="Open Sans Bold"/>
                <a:ea typeface="Open Sans Bold"/>
                <a:cs typeface="Open Sans Bold"/>
                <a:sym typeface="Open Sans Bold"/>
              </a:rPr>
              <a:t>ling, and collections support</a:t>
            </a:r>
          </a:p>
        </p:txBody>
      </p:sp>
      <p:sp>
        <p:nvSpPr>
          <p:cNvPr name="TextBox 50" id="50"/>
          <p:cNvSpPr txBox="true"/>
          <p:nvPr/>
        </p:nvSpPr>
        <p:spPr>
          <a:xfrm rot="0">
            <a:off x="14306861" y="5768857"/>
            <a:ext cx="2990539" cy="641350"/>
          </a:xfrm>
          <a:prstGeom prst="rect">
            <a:avLst/>
          </a:prstGeom>
        </p:spPr>
        <p:txBody>
          <a:bodyPr anchor="t" rtlCol="false" tIns="0" lIns="0" bIns="0" rIns="0">
            <a:spAutoFit/>
          </a:bodyPr>
          <a:lstStyle/>
          <a:p>
            <a:pPr algn="r">
              <a:lnSpc>
                <a:spcPts val="2599"/>
              </a:lnSpc>
            </a:pPr>
            <a:r>
              <a:rPr lang="en-US" b="true" sz="1999">
                <a:solidFill>
                  <a:srgbClr val="000000"/>
                </a:solidFill>
                <a:latin typeface="Open Sans Bold"/>
                <a:ea typeface="Open Sans Bold"/>
                <a:cs typeface="Open Sans Bold"/>
                <a:sym typeface="Open Sans Bold"/>
              </a:rPr>
              <a:t>Overflow &amp; 24/7 after-hours cover</a:t>
            </a:r>
            <a:r>
              <a:rPr lang="en-US" b="true" sz="1999">
                <a:solidFill>
                  <a:srgbClr val="000000"/>
                </a:solidFill>
                <a:latin typeface="Open Sans Bold"/>
                <a:ea typeface="Open Sans Bold"/>
                <a:cs typeface="Open Sans Bold"/>
                <a:sym typeface="Open Sans Bold"/>
              </a:rPr>
              <a:t>age</a:t>
            </a:r>
          </a:p>
        </p:txBody>
      </p:sp>
    </p:spTree>
  </p:cSld>
  <p:clrMapOvr>
    <a:masterClrMapping/>
  </p:clrMapOvr>
</p:sld>
</file>

<file path=ppt/slides/slide6.xml><?xml version="1.0" encoding="utf-8"?>
<p:sld xmlns:p="http://schemas.openxmlformats.org/presentationml/2006/main" xmlns:a="http://schemas.openxmlformats.org/drawingml/2006/main">
  <p:cSld>
    <p:bg>
      <p:bgPr>
        <a:solidFill>
          <a:srgbClr val="F2F3F5"/>
        </a:solidFill>
      </p:bgPr>
    </p:bg>
    <p:spTree>
      <p:nvGrpSpPr>
        <p:cNvPr id="1" name=""/>
        <p:cNvGrpSpPr/>
        <p:nvPr/>
      </p:nvGrpSpPr>
      <p:grpSpPr>
        <a:xfrm>
          <a:off x="0" y="0"/>
          <a:ext cx="0" cy="0"/>
          <a:chOff x="0" y="0"/>
          <a:chExt cx="0" cy="0"/>
        </a:xfrm>
      </p:grpSpPr>
      <p:grpSp>
        <p:nvGrpSpPr>
          <p:cNvPr name="Group 2" id="2"/>
          <p:cNvGrpSpPr/>
          <p:nvPr/>
        </p:nvGrpSpPr>
        <p:grpSpPr>
          <a:xfrm rot="0">
            <a:off x="1981387" y="2163342"/>
            <a:ext cx="6939085" cy="5960317"/>
            <a:chOff x="0" y="0"/>
            <a:chExt cx="5372576" cy="4614767"/>
          </a:xfrm>
        </p:grpSpPr>
        <p:sp>
          <p:nvSpPr>
            <p:cNvPr name="Freeform 3" id="3"/>
            <p:cNvSpPr/>
            <p:nvPr/>
          </p:nvSpPr>
          <p:spPr>
            <a:xfrm flipH="false" flipV="false" rot="0">
              <a:off x="0" y="0"/>
              <a:ext cx="5372577" cy="4614767"/>
            </a:xfrm>
            <a:custGeom>
              <a:avLst/>
              <a:gdLst/>
              <a:ahLst/>
              <a:cxnLst/>
              <a:rect r="r" b="b" t="t" l="l"/>
              <a:pathLst>
                <a:path h="4614767" w="5372577">
                  <a:moveTo>
                    <a:pt x="5248116" y="4614767"/>
                  </a:moveTo>
                  <a:lnTo>
                    <a:pt x="124460" y="4614767"/>
                  </a:lnTo>
                  <a:cubicBezTo>
                    <a:pt x="55880" y="4614767"/>
                    <a:pt x="0" y="4558887"/>
                    <a:pt x="0" y="4490307"/>
                  </a:cubicBezTo>
                  <a:lnTo>
                    <a:pt x="0" y="124460"/>
                  </a:lnTo>
                  <a:cubicBezTo>
                    <a:pt x="0" y="55880"/>
                    <a:pt x="55880" y="0"/>
                    <a:pt x="124460" y="0"/>
                  </a:cubicBezTo>
                  <a:lnTo>
                    <a:pt x="5248116" y="0"/>
                  </a:lnTo>
                  <a:cubicBezTo>
                    <a:pt x="5316696" y="0"/>
                    <a:pt x="5372577" y="55880"/>
                    <a:pt x="5372577" y="124460"/>
                  </a:cubicBezTo>
                  <a:lnTo>
                    <a:pt x="5372577" y="4490307"/>
                  </a:lnTo>
                  <a:cubicBezTo>
                    <a:pt x="5372577" y="4558887"/>
                    <a:pt x="5316696" y="4614767"/>
                    <a:pt x="5248116" y="4614767"/>
                  </a:cubicBezTo>
                  <a:close/>
                </a:path>
              </a:pathLst>
            </a:custGeom>
            <a:solidFill>
              <a:srgbClr val="FFFFFF"/>
            </a:solidFill>
          </p:spPr>
        </p:sp>
      </p:grpSp>
      <p:grpSp>
        <p:nvGrpSpPr>
          <p:cNvPr name="Group 4" id="4"/>
          <p:cNvGrpSpPr/>
          <p:nvPr/>
        </p:nvGrpSpPr>
        <p:grpSpPr>
          <a:xfrm rot="0">
            <a:off x="9367528" y="2163342"/>
            <a:ext cx="6939085" cy="5960317"/>
            <a:chOff x="0" y="0"/>
            <a:chExt cx="5372576" cy="4614767"/>
          </a:xfrm>
        </p:grpSpPr>
        <p:sp>
          <p:nvSpPr>
            <p:cNvPr name="Freeform 5" id="5"/>
            <p:cNvSpPr/>
            <p:nvPr/>
          </p:nvSpPr>
          <p:spPr>
            <a:xfrm flipH="false" flipV="false" rot="0">
              <a:off x="0" y="0"/>
              <a:ext cx="5372577" cy="4614767"/>
            </a:xfrm>
            <a:custGeom>
              <a:avLst/>
              <a:gdLst/>
              <a:ahLst/>
              <a:cxnLst/>
              <a:rect r="r" b="b" t="t" l="l"/>
              <a:pathLst>
                <a:path h="4614767" w="5372577">
                  <a:moveTo>
                    <a:pt x="5248116" y="4614767"/>
                  </a:moveTo>
                  <a:lnTo>
                    <a:pt x="124460" y="4614767"/>
                  </a:lnTo>
                  <a:cubicBezTo>
                    <a:pt x="55880" y="4614767"/>
                    <a:pt x="0" y="4558887"/>
                    <a:pt x="0" y="4490307"/>
                  </a:cubicBezTo>
                  <a:lnTo>
                    <a:pt x="0" y="124460"/>
                  </a:lnTo>
                  <a:cubicBezTo>
                    <a:pt x="0" y="55880"/>
                    <a:pt x="55880" y="0"/>
                    <a:pt x="124460" y="0"/>
                  </a:cubicBezTo>
                  <a:lnTo>
                    <a:pt x="5248116" y="0"/>
                  </a:lnTo>
                  <a:cubicBezTo>
                    <a:pt x="5316696" y="0"/>
                    <a:pt x="5372577" y="55880"/>
                    <a:pt x="5372577" y="124460"/>
                  </a:cubicBezTo>
                  <a:lnTo>
                    <a:pt x="5372577" y="4490307"/>
                  </a:lnTo>
                  <a:cubicBezTo>
                    <a:pt x="5372577" y="4558887"/>
                    <a:pt x="5316696" y="4614767"/>
                    <a:pt x="5248116" y="4614767"/>
                  </a:cubicBezTo>
                  <a:close/>
                </a:path>
              </a:pathLst>
            </a:custGeom>
            <a:solidFill>
              <a:srgbClr val="FFFFFF"/>
            </a:solidFill>
          </p:spPr>
        </p:sp>
      </p:grpSp>
      <p:sp>
        <p:nvSpPr>
          <p:cNvPr name="TextBox 6" id="6"/>
          <p:cNvSpPr txBox="true"/>
          <p:nvPr/>
        </p:nvSpPr>
        <p:spPr>
          <a:xfrm rot="0">
            <a:off x="9929103" y="4858114"/>
            <a:ext cx="5815934" cy="1657350"/>
          </a:xfrm>
          <a:prstGeom prst="rect">
            <a:avLst/>
          </a:prstGeom>
        </p:spPr>
        <p:txBody>
          <a:bodyPr anchor="t" rtlCol="false" tIns="0" lIns="0" bIns="0" rIns="0">
            <a:spAutoFit/>
          </a:bodyPr>
          <a:lstStyle/>
          <a:p>
            <a:pPr algn="ctr" marL="0" indent="0" lvl="0">
              <a:lnSpc>
                <a:spcPts val="4320"/>
              </a:lnSpc>
              <a:spcBef>
                <a:spcPct val="0"/>
              </a:spcBef>
            </a:pPr>
            <a:r>
              <a:rPr lang="en-US" sz="3600">
                <a:solidFill>
                  <a:srgbClr val="3C3C3C"/>
                </a:solidFill>
                <a:latin typeface="Arial"/>
                <a:ea typeface="Arial"/>
                <a:cs typeface="Arial"/>
                <a:sym typeface="Arial"/>
              </a:rPr>
              <a:t>Enhance patient access and optimize revenue cycle performance</a:t>
            </a:r>
          </a:p>
        </p:txBody>
      </p:sp>
      <p:sp>
        <p:nvSpPr>
          <p:cNvPr name="TextBox 7" id="7"/>
          <p:cNvSpPr txBox="true"/>
          <p:nvPr/>
        </p:nvSpPr>
        <p:spPr>
          <a:xfrm rot="0">
            <a:off x="2542962" y="4800964"/>
            <a:ext cx="5815934" cy="1485900"/>
          </a:xfrm>
          <a:prstGeom prst="rect">
            <a:avLst/>
          </a:prstGeom>
        </p:spPr>
        <p:txBody>
          <a:bodyPr anchor="t" rtlCol="false" tIns="0" lIns="0" bIns="0" rIns="0">
            <a:spAutoFit/>
          </a:bodyPr>
          <a:lstStyle/>
          <a:p>
            <a:pPr algn="ctr" marL="0" indent="0" lvl="0">
              <a:lnSpc>
                <a:spcPts val="3840"/>
              </a:lnSpc>
              <a:spcBef>
                <a:spcPct val="0"/>
              </a:spcBef>
            </a:pPr>
            <a:r>
              <a:rPr lang="en-US" sz="3200">
                <a:solidFill>
                  <a:srgbClr val="484848"/>
                </a:solidFill>
                <a:latin typeface="Arial"/>
                <a:ea typeface="Arial"/>
                <a:cs typeface="Arial"/>
                <a:sym typeface="Arial"/>
              </a:rPr>
              <a:t>St</a:t>
            </a:r>
            <a:r>
              <a:rPr lang="en-US" sz="3200">
                <a:solidFill>
                  <a:srgbClr val="484848"/>
                </a:solidFill>
                <a:latin typeface="Arial"/>
                <a:ea typeface="Arial"/>
                <a:cs typeface="Arial"/>
                <a:sym typeface="Arial"/>
              </a:rPr>
              <a:t>reamline clinic operations with reliable, scalable, HIPAA-compliant call center services</a:t>
            </a:r>
          </a:p>
        </p:txBody>
      </p:sp>
      <p:grpSp>
        <p:nvGrpSpPr>
          <p:cNvPr name="Group 8" id="8"/>
          <p:cNvGrpSpPr/>
          <p:nvPr/>
        </p:nvGrpSpPr>
        <p:grpSpPr>
          <a:xfrm rot="0">
            <a:off x="4831298" y="2861878"/>
            <a:ext cx="1239263" cy="1239263"/>
            <a:chOff x="0" y="0"/>
            <a:chExt cx="6350000" cy="6350000"/>
          </a:xfrm>
        </p:grpSpPr>
        <p:sp>
          <p:nvSpPr>
            <p:cNvPr name="Freeform 9" id="9"/>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46A5CD"/>
            </a:solidFill>
          </p:spPr>
        </p:sp>
      </p:grpSp>
      <p:sp>
        <p:nvSpPr>
          <p:cNvPr name="TextBox 10" id="10"/>
          <p:cNvSpPr txBox="true"/>
          <p:nvPr/>
        </p:nvSpPr>
        <p:spPr>
          <a:xfrm rot="0">
            <a:off x="4831298" y="2741290"/>
            <a:ext cx="1239263" cy="1223264"/>
          </a:xfrm>
          <a:prstGeom prst="rect">
            <a:avLst/>
          </a:prstGeom>
        </p:spPr>
        <p:txBody>
          <a:bodyPr anchor="t" rtlCol="false" tIns="0" lIns="0" bIns="0" rIns="0">
            <a:spAutoFit/>
          </a:bodyPr>
          <a:lstStyle/>
          <a:p>
            <a:pPr algn="ctr" marL="0" indent="0" lvl="1">
              <a:lnSpc>
                <a:spcPts val="10047"/>
              </a:lnSpc>
              <a:spcBef>
                <a:spcPct val="0"/>
              </a:spcBef>
            </a:pPr>
            <a:r>
              <a:rPr lang="en-US" sz="6399" u="none">
                <a:solidFill>
                  <a:srgbClr val="FFFFFF"/>
                </a:solidFill>
                <a:latin typeface="Arial"/>
                <a:ea typeface="Arial"/>
                <a:cs typeface="Arial"/>
                <a:sym typeface="Arial"/>
              </a:rPr>
              <a:t>1</a:t>
            </a:r>
          </a:p>
        </p:txBody>
      </p:sp>
      <p:grpSp>
        <p:nvGrpSpPr>
          <p:cNvPr name="Group 11" id="11"/>
          <p:cNvGrpSpPr/>
          <p:nvPr/>
        </p:nvGrpSpPr>
        <p:grpSpPr>
          <a:xfrm rot="0">
            <a:off x="12217439" y="2861878"/>
            <a:ext cx="1239263" cy="1239263"/>
            <a:chOff x="0" y="0"/>
            <a:chExt cx="6350000" cy="6350000"/>
          </a:xfrm>
        </p:grpSpPr>
        <p:sp>
          <p:nvSpPr>
            <p:cNvPr name="Freeform 12" id="12"/>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46A5CD"/>
            </a:solidFill>
          </p:spPr>
        </p:sp>
      </p:grpSp>
      <p:sp>
        <p:nvSpPr>
          <p:cNvPr name="TextBox 13" id="13"/>
          <p:cNvSpPr txBox="true"/>
          <p:nvPr/>
        </p:nvSpPr>
        <p:spPr>
          <a:xfrm rot="0">
            <a:off x="12217439" y="2741290"/>
            <a:ext cx="1239263" cy="1223264"/>
          </a:xfrm>
          <a:prstGeom prst="rect">
            <a:avLst/>
          </a:prstGeom>
        </p:spPr>
        <p:txBody>
          <a:bodyPr anchor="t" rtlCol="false" tIns="0" lIns="0" bIns="0" rIns="0">
            <a:spAutoFit/>
          </a:bodyPr>
          <a:lstStyle/>
          <a:p>
            <a:pPr algn="ctr" marL="0" indent="0" lvl="1">
              <a:lnSpc>
                <a:spcPts val="10047"/>
              </a:lnSpc>
              <a:spcBef>
                <a:spcPct val="0"/>
              </a:spcBef>
            </a:pPr>
            <a:r>
              <a:rPr lang="en-US" sz="6399" u="none">
                <a:solidFill>
                  <a:srgbClr val="FFFFFF"/>
                </a:solidFill>
                <a:latin typeface="Arial"/>
                <a:ea typeface="Arial"/>
                <a:cs typeface="Arial"/>
                <a:sym typeface="Arial"/>
              </a:rPr>
              <a:t>2</a:t>
            </a:r>
          </a:p>
        </p:txBody>
      </p:sp>
      <p:sp>
        <p:nvSpPr>
          <p:cNvPr name="TextBox 14" id="14"/>
          <p:cNvSpPr txBox="true"/>
          <p:nvPr/>
        </p:nvSpPr>
        <p:spPr>
          <a:xfrm rot="0">
            <a:off x="1028700" y="315982"/>
            <a:ext cx="3297585" cy="1000125"/>
          </a:xfrm>
          <a:prstGeom prst="rect">
            <a:avLst/>
          </a:prstGeom>
        </p:spPr>
        <p:txBody>
          <a:bodyPr anchor="t" rtlCol="false" tIns="0" lIns="0" bIns="0" rIns="0">
            <a:spAutoFit/>
          </a:bodyPr>
          <a:lstStyle/>
          <a:p>
            <a:pPr algn="ctr">
              <a:lnSpc>
                <a:spcPts val="7679"/>
              </a:lnSpc>
              <a:spcBef>
                <a:spcPct val="0"/>
              </a:spcBef>
            </a:pPr>
            <a:r>
              <a:rPr lang="en-US" sz="6399">
                <a:solidFill>
                  <a:srgbClr val="000000"/>
                </a:solidFill>
                <a:latin typeface="Arial"/>
                <a:ea typeface="Arial"/>
                <a:cs typeface="Arial"/>
                <a:sym typeface="Arial"/>
              </a:rPr>
              <a:t>Our Goal</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F5F5F2"/>
        </a:solidFill>
      </p:bgPr>
    </p:bg>
    <p:spTree>
      <p:nvGrpSpPr>
        <p:cNvPr id="1" name=""/>
        <p:cNvGrpSpPr/>
        <p:nvPr/>
      </p:nvGrpSpPr>
      <p:grpSpPr>
        <a:xfrm>
          <a:off x="0" y="0"/>
          <a:ext cx="0" cy="0"/>
          <a:chOff x="0" y="0"/>
          <a:chExt cx="0" cy="0"/>
        </a:xfrm>
      </p:grpSpPr>
      <p:grpSp>
        <p:nvGrpSpPr>
          <p:cNvPr name="Group 2" id="2"/>
          <p:cNvGrpSpPr/>
          <p:nvPr/>
        </p:nvGrpSpPr>
        <p:grpSpPr>
          <a:xfrm rot="0">
            <a:off x="12901904" y="3536673"/>
            <a:ext cx="762000" cy="762000"/>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DA1F7"/>
            </a:solidFill>
          </p:spPr>
        </p:sp>
        <p:sp>
          <p:nvSpPr>
            <p:cNvPr name="TextBox 4" id="4"/>
            <p:cNvSpPr txBox="true"/>
            <p:nvPr/>
          </p:nvSpPr>
          <p:spPr>
            <a:xfrm>
              <a:off x="76200" y="38100"/>
              <a:ext cx="660400" cy="698500"/>
            </a:xfrm>
            <a:prstGeom prst="rect">
              <a:avLst/>
            </a:prstGeom>
          </p:spPr>
          <p:txBody>
            <a:bodyPr anchor="ctr" rtlCol="false" tIns="50800" lIns="50800" bIns="50800" rIns="50800"/>
            <a:lstStyle/>
            <a:p>
              <a:pPr algn="ctr">
                <a:lnSpc>
                  <a:spcPts val="2799"/>
                </a:lnSpc>
              </a:pPr>
              <a:r>
                <a:rPr lang="en-US" b="true" sz="1999">
                  <a:solidFill>
                    <a:srgbClr val="FFFFFF"/>
                  </a:solidFill>
                  <a:latin typeface="Open Sauce Bold"/>
                  <a:ea typeface="Open Sauce Bold"/>
                  <a:cs typeface="Open Sauce Bold"/>
                  <a:sym typeface="Open Sauce Bold"/>
                </a:rPr>
                <a:t>02</a:t>
              </a:r>
            </a:p>
          </p:txBody>
        </p:sp>
      </p:grpSp>
      <p:grpSp>
        <p:nvGrpSpPr>
          <p:cNvPr name="Group 5" id="5"/>
          <p:cNvGrpSpPr/>
          <p:nvPr/>
        </p:nvGrpSpPr>
        <p:grpSpPr>
          <a:xfrm rot="0">
            <a:off x="12901904" y="6760474"/>
            <a:ext cx="762000" cy="762000"/>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DA1F7"/>
            </a:solidFill>
          </p:spPr>
        </p:sp>
        <p:sp>
          <p:nvSpPr>
            <p:cNvPr name="TextBox 7" id="7"/>
            <p:cNvSpPr txBox="true"/>
            <p:nvPr/>
          </p:nvSpPr>
          <p:spPr>
            <a:xfrm>
              <a:off x="76200" y="38100"/>
              <a:ext cx="660400" cy="698500"/>
            </a:xfrm>
            <a:prstGeom prst="rect">
              <a:avLst/>
            </a:prstGeom>
          </p:spPr>
          <p:txBody>
            <a:bodyPr anchor="ctr" rtlCol="false" tIns="50800" lIns="50800" bIns="50800" rIns="50800"/>
            <a:lstStyle/>
            <a:p>
              <a:pPr algn="ctr">
                <a:lnSpc>
                  <a:spcPts val="2799"/>
                </a:lnSpc>
              </a:pPr>
              <a:r>
                <a:rPr lang="en-US" b="true" sz="1999">
                  <a:solidFill>
                    <a:srgbClr val="000000"/>
                  </a:solidFill>
                  <a:latin typeface="Open Sauce Bold"/>
                  <a:ea typeface="Open Sauce Bold"/>
                  <a:cs typeface="Open Sauce Bold"/>
                  <a:sym typeface="Open Sauce Bold"/>
                </a:rPr>
                <a:t>03</a:t>
              </a:r>
            </a:p>
          </p:txBody>
        </p:sp>
      </p:grpSp>
      <p:sp>
        <p:nvSpPr>
          <p:cNvPr name="Freeform 8" id="8"/>
          <p:cNvSpPr/>
          <p:nvPr/>
        </p:nvSpPr>
        <p:spPr>
          <a:xfrm flipH="false" flipV="false" rot="2700000">
            <a:off x="7026841" y="3678681"/>
            <a:ext cx="4234318" cy="4229025"/>
          </a:xfrm>
          <a:custGeom>
            <a:avLst/>
            <a:gdLst/>
            <a:ahLst/>
            <a:cxnLst/>
            <a:rect r="r" b="b" t="t" l="l"/>
            <a:pathLst>
              <a:path h="4229025" w="4234318">
                <a:moveTo>
                  <a:pt x="0" y="0"/>
                </a:moveTo>
                <a:lnTo>
                  <a:pt x="4234318" y="0"/>
                </a:lnTo>
                <a:lnTo>
                  <a:pt x="4234318" y="4229025"/>
                </a:lnTo>
                <a:lnTo>
                  <a:pt x="0" y="422902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9" id="9"/>
          <p:cNvSpPr/>
          <p:nvPr/>
        </p:nvSpPr>
        <p:spPr>
          <a:xfrm flipH="false" flipV="false" rot="2700000">
            <a:off x="8012118" y="2723679"/>
            <a:ext cx="2278013" cy="2278013"/>
          </a:xfrm>
          <a:custGeom>
            <a:avLst/>
            <a:gdLst/>
            <a:ahLst/>
            <a:cxnLst/>
            <a:rect r="r" b="b" t="t" l="l"/>
            <a:pathLst>
              <a:path h="2278013" w="2278013">
                <a:moveTo>
                  <a:pt x="0" y="0"/>
                </a:moveTo>
                <a:lnTo>
                  <a:pt x="2278013" y="0"/>
                </a:lnTo>
                <a:lnTo>
                  <a:pt x="2278013" y="2278012"/>
                </a:lnTo>
                <a:lnTo>
                  <a:pt x="0" y="227801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0" id="10"/>
          <p:cNvSpPr/>
          <p:nvPr/>
        </p:nvSpPr>
        <p:spPr>
          <a:xfrm flipH="true" flipV="false" rot="2700000">
            <a:off x="9935502" y="4647062"/>
            <a:ext cx="2278013" cy="2278013"/>
          </a:xfrm>
          <a:custGeom>
            <a:avLst/>
            <a:gdLst/>
            <a:ahLst/>
            <a:cxnLst/>
            <a:rect r="r" b="b" t="t" l="l"/>
            <a:pathLst>
              <a:path h="2278013" w="2278013">
                <a:moveTo>
                  <a:pt x="2278013" y="0"/>
                </a:moveTo>
                <a:lnTo>
                  <a:pt x="0" y="0"/>
                </a:lnTo>
                <a:lnTo>
                  <a:pt x="0" y="2278013"/>
                </a:lnTo>
                <a:lnTo>
                  <a:pt x="2278013" y="2278013"/>
                </a:lnTo>
                <a:lnTo>
                  <a:pt x="2278013"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1" id="11"/>
          <p:cNvSpPr/>
          <p:nvPr/>
        </p:nvSpPr>
        <p:spPr>
          <a:xfrm flipH="false" flipV="true" rot="2700000">
            <a:off x="6074485" y="4661312"/>
            <a:ext cx="2278013" cy="2278013"/>
          </a:xfrm>
          <a:custGeom>
            <a:avLst/>
            <a:gdLst/>
            <a:ahLst/>
            <a:cxnLst/>
            <a:rect r="r" b="b" t="t" l="l"/>
            <a:pathLst>
              <a:path h="2278013" w="2278013">
                <a:moveTo>
                  <a:pt x="0" y="2278013"/>
                </a:moveTo>
                <a:lnTo>
                  <a:pt x="2278013" y="2278013"/>
                </a:lnTo>
                <a:lnTo>
                  <a:pt x="2278013" y="0"/>
                </a:lnTo>
                <a:lnTo>
                  <a:pt x="0" y="0"/>
                </a:lnTo>
                <a:lnTo>
                  <a:pt x="0" y="2278013"/>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2" id="12"/>
          <p:cNvSpPr/>
          <p:nvPr/>
        </p:nvSpPr>
        <p:spPr>
          <a:xfrm flipH="true" flipV="true" rot="2700000">
            <a:off x="7997869" y="6584695"/>
            <a:ext cx="2278013" cy="2278013"/>
          </a:xfrm>
          <a:custGeom>
            <a:avLst/>
            <a:gdLst/>
            <a:ahLst/>
            <a:cxnLst/>
            <a:rect r="r" b="b" t="t" l="l"/>
            <a:pathLst>
              <a:path h="2278013" w="2278013">
                <a:moveTo>
                  <a:pt x="2278013" y="2278013"/>
                </a:moveTo>
                <a:lnTo>
                  <a:pt x="0" y="2278013"/>
                </a:lnTo>
                <a:lnTo>
                  <a:pt x="0" y="0"/>
                </a:lnTo>
                <a:lnTo>
                  <a:pt x="2278013" y="0"/>
                </a:lnTo>
                <a:lnTo>
                  <a:pt x="2278013" y="2278013"/>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13" id="13"/>
          <p:cNvGrpSpPr/>
          <p:nvPr/>
        </p:nvGrpSpPr>
        <p:grpSpPr>
          <a:xfrm rot="0">
            <a:off x="4628424" y="3536673"/>
            <a:ext cx="762000" cy="762000"/>
            <a:chOff x="0" y="0"/>
            <a:chExt cx="812800" cy="812800"/>
          </a:xfrm>
        </p:grpSpPr>
        <p:sp>
          <p:nvSpPr>
            <p:cNvPr name="Freeform 14" id="1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DA1F7"/>
            </a:solidFill>
          </p:spPr>
        </p:sp>
        <p:sp>
          <p:nvSpPr>
            <p:cNvPr name="TextBox 15" id="15"/>
            <p:cNvSpPr txBox="true"/>
            <p:nvPr/>
          </p:nvSpPr>
          <p:spPr>
            <a:xfrm>
              <a:off x="76200" y="38100"/>
              <a:ext cx="660400" cy="698500"/>
            </a:xfrm>
            <a:prstGeom prst="rect">
              <a:avLst/>
            </a:prstGeom>
          </p:spPr>
          <p:txBody>
            <a:bodyPr anchor="ctr" rtlCol="false" tIns="50800" lIns="50800" bIns="50800" rIns="50800"/>
            <a:lstStyle/>
            <a:p>
              <a:pPr algn="ctr">
                <a:lnSpc>
                  <a:spcPts val="2799"/>
                </a:lnSpc>
              </a:pPr>
              <a:r>
                <a:rPr lang="en-US" b="true" sz="1999">
                  <a:solidFill>
                    <a:srgbClr val="FFFFFF"/>
                  </a:solidFill>
                  <a:latin typeface="Open Sauce Bold"/>
                  <a:ea typeface="Open Sauce Bold"/>
                  <a:cs typeface="Open Sauce Bold"/>
                  <a:sym typeface="Open Sauce Bold"/>
                </a:rPr>
                <a:t>01</a:t>
              </a:r>
            </a:p>
          </p:txBody>
        </p:sp>
      </p:grpSp>
      <p:grpSp>
        <p:nvGrpSpPr>
          <p:cNvPr name="Group 16" id="16"/>
          <p:cNvGrpSpPr/>
          <p:nvPr/>
        </p:nvGrpSpPr>
        <p:grpSpPr>
          <a:xfrm rot="0">
            <a:off x="4628424" y="6760474"/>
            <a:ext cx="762000" cy="762000"/>
            <a:chOff x="0" y="0"/>
            <a:chExt cx="812800" cy="812800"/>
          </a:xfrm>
        </p:grpSpPr>
        <p:sp>
          <p:nvSpPr>
            <p:cNvPr name="Freeform 17" id="1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DA1F7"/>
            </a:solidFill>
            <a:ln cap="sq">
              <a:noFill/>
              <a:prstDash val="solid"/>
              <a:miter/>
            </a:ln>
          </p:spPr>
        </p:sp>
        <p:sp>
          <p:nvSpPr>
            <p:cNvPr name="TextBox 18" id="18"/>
            <p:cNvSpPr txBox="true"/>
            <p:nvPr/>
          </p:nvSpPr>
          <p:spPr>
            <a:xfrm>
              <a:off x="76200" y="38100"/>
              <a:ext cx="660400" cy="698500"/>
            </a:xfrm>
            <a:prstGeom prst="rect">
              <a:avLst/>
            </a:prstGeom>
          </p:spPr>
          <p:txBody>
            <a:bodyPr anchor="ctr" rtlCol="false" tIns="50800" lIns="50800" bIns="50800" rIns="50800"/>
            <a:lstStyle/>
            <a:p>
              <a:pPr algn="ctr" marL="0" indent="0" lvl="0">
                <a:lnSpc>
                  <a:spcPts val="2799"/>
                </a:lnSpc>
                <a:spcBef>
                  <a:spcPct val="0"/>
                </a:spcBef>
              </a:pPr>
              <a:r>
                <a:rPr lang="en-US" b="true" sz="1999" strike="noStrike" u="none">
                  <a:solidFill>
                    <a:srgbClr val="000000"/>
                  </a:solidFill>
                  <a:latin typeface="Open Sauce Bold"/>
                  <a:ea typeface="Open Sauce Bold"/>
                  <a:cs typeface="Open Sauce Bold"/>
                  <a:sym typeface="Open Sauce Bold"/>
                </a:rPr>
                <a:t>04</a:t>
              </a:r>
            </a:p>
          </p:txBody>
        </p:sp>
      </p:grpSp>
      <p:sp>
        <p:nvSpPr>
          <p:cNvPr name="Freeform 19" id="19"/>
          <p:cNvSpPr/>
          <p:nvPr/>
        </p:nvSpPr>
        <p:spPr>
          <a:xfrm flipH="false" flipV="false" rot="0">
            <a:off x="8543789" y="3248978"/>
            <a:ext cx="1148073" cy="1075014"/>
          </a:xfrm>
          <a:custGeom>
            <a:avLst/>
            <a:gdLst/>
            <a:ahLst/>
            <a:cxnLst/>
            <a:rect r="r" b="b" t="t" l="l"/>
            <a:pathLst>
              <a:path h="1075014" w="1148073">
                <a:moveTo>
                  <a:pt x="0" y="0"/>
                </a:moveTo>
                <a:lnTo>
                  <a:pt x="1148073" y="0"/>
                </a:lnTo>
                <a:lnTo>
                  <a:pt x="1148073" y="1075014"/>
                </a:lnTo>
                <a:lnTo>
                  <a:pt x="0" y="1075014"/>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20" id="20"/>
          <p:cNvSpPr/>
          <p:nvPr/>
        </p:nvSpPr>
        <p:spPr>
          <a:xfrm flipH="false" flipV="false" rot="0">
            <a:off x="6632843" y="5335073"/>
            <a:ext cx="1076777" cy="862767"/>
          </a:xfrm>
          <a:custGeom>
            <a:avLst/>
            <a:gdLst/>
            <a:ahLst/>
            <a:cxnLst/>
            <a:rect r="r" b="b" t="t" l="l"/>
            <a:pathLst>
              <a:path h="862767" w="1076777">
                <a:moveTo>
                  <a:pt x="0" y="0"/>
                </a:moveTo>
                <a:lnTo>
                  <a:pt x="1076776" y="0"/>
                </a:lnTo>
                <a:lnTo>
                  <a:pt x="1076776" y="862767"/>
                </a:lnTo>
                <a:lnTo>
                  <a:pt x="0" y="862767"/>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21" id="21"/>
          <p:cNvSpPr/>
          <p:nvPr/>
        </p:nvSpPr>
        <p:spPr>
          <a:xfrm flipH="false" flipV="false" rot="0">
            <a:off x="10681633" y="5335073"/>
            <a:ext cx="995301" cy="901991"/>
          </a:xfrm>
          <a:custGeom>
            <a:avLst/>
            <a:gdLst/>
            <a:ahLst/>
            <a:cxnLst/>
            <a:rect r="r" b="b" t="t" l="l"/>
            <a:pathLst>
              <a:path h="901991" w="995301">
                <a:moveTo>
                  <a:pt x="0" y="0"/>
                </a:moveTo>
                <a:lnTo>
                  <a:pt x="995301" y="0"/>
                </a:lnTo>
                <a:lnTo>
                  <a:pt x="995301" y="901991"/>
                </a:lnTo>
                <a:lnTo>
                  <a:pt x="0" y="901991"/>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22" id="22"/>
          <p:cNvSpPr/>
          <p:nvPr/>
        </p:nvSpPr>
        <p:spPr>
          <a:xfrm flipH="false" flipV="false" rot="0">
            <a:off x="8436584" y="7023411"/>
            <a:ext cx="1400582" cy="1400582"/>
          </a:xfrm>
          <a:custGeom>
            <a:avLst/>
            <a:gdLst/>
            <a:ahLst/>
            <a:cxnLst/>
            <a:rect r="r" b="b" t="t" l="l"/>
            <a:pathLst>
              <a:path h="1400582" w="1400582">
                <a:moveTo>
                  <a:pt x="0" y="0"/>
                </a:moveTo>
                <a:lnTo>
                  <a:pt x="1400582" y="0"/>
                </a:lnTo>
                <a:lnTo>
                  <a:pt x="1400582" y="1400582"/>
                </a:lnTo>
                <a:lnTo>
                  <a:pt x="0" y="1400582"/>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23" id="23"/>
          <p:cNvSpPr txBox="true"/>
          <p:nvPr/>
        </p:nvSpPr>
        <p:spPr>
          <a:xfrm rot="0">
            <a:off x="3494209" y="689786"/>
            <a:ext cx="11285332" cy="1552576"/>
          </a:xfrm>
          <a:prstGeom prst="rect">
            <a:avLst/>
          </a:prstGeom>
        </p:spPr>
        <p:txBody>
          <a:bodyPr anchor="t" rtlCol="false" tIns="0" lIns="0" bIns="0" rIns="0">
            <a:spAutoFit/>
          </a:bodyPr>
          <a:lstStyle/>
          <a:p>
            <a:pPr algn="ctr">
              <a:lnSpc>
                <a:spcPts val="6299"/>
              </a:lnSpc>
              <a:spcBef>
                <a:spcPct val="0"/>
              </a:spcBef>
            </a:pPr>
            <a:r>
              <a:rPr lang="en-US" b="true" sz="4499">
                <a:solidFill>
                  <a:srgbClr val="000000"/>
                </a:solidFill>
                <a:latin typeface="Open Sauce Bold"/>
                <a:ea typeface="Open Sauce Bold"/>
                <a:cs typeface="Open Sauce Bold"/>
                <a:sym typeface="Open Sauce Bold"/>
              </a:rPr>
              <a:t>Partnership Model: White-Label Access Center</a:t>
            </a:r>
          </a:p>
        </p:txBody>
      </p:sp>
      <p:sp>
        <p:nvSpPr>
          <p:cNvPr name="TextBox 24" id="24"/>
          <p:cNvSpPr txBox="true"/>
          <p:nvPr/>
        </p:nvSpPr>
        <p:spPr>
          <a:xfrm rot="0">
            <a:off x="14016329" y="3121171"/>
            <a:ext cx="2587696" cy="1054100"/>
          </a:xfrm>
          <a:prstGeom prst="rect">
            <a:avLst/>
          </a:prstGeom>
        </p:spPr>
        <p:txBody>
          <a:bodyPr anchor="t" rtlCol="false" tIns="0" lIns="0" bIns="0" rIns="0">
            <a:spAutoFit/>
          </a:bodyPr>
          <a:lstStyle/>
          <a:p>
            <a:pPr algn="l" marL="0" indent="0" lvl="0">
              <a:lnSpc>
                <a:spcPts val="2800"/>
              </a:lnSpc>
              <a:spcBef>
                <a:spcPct val="0"/>
              </a:spcBef>
            </a:pPr>
            <a:r>
              <a:rPr lang="en-US" b="true" sz="2000">
                <a:solidFill>
                  <a:srgbClr val="000000"/>
                </a:solidFill>
                <a:latin typeface="Open Sauce Bold"/>
                <a:ea typeface="Open Sauce Bold"/>
                <a:cs typeface="Open Sauce Bold"/>
                <a:sym typeface="Open Sauce Bold"/>
              </a:rPr>
              <a:t>EMR portal support</a:t>
            </a:r>
            <a:r>
              <a:rPr lang="en-US" b="true" sz="2000" strike="noStrike" u="none">
                <a:solidFill>
                  <a:srgbClr val="000000"/>
                </a:solidFill>
                <a:latin typeface="Open Sauce Bold"/>
                <a:ea typeface="Open Sauce Bold"/>
                <a:cs typeface="Open Sauce Bold"/>
                <a:sym typeface="Open Sauce Bold"/>
              </a:rPr>
              <a:t> &amp; patient communication</a:t>
            </a:r>
          </a:p>
        </p:txBody>
      </p:sp>
      <p:sp>
        <p:nvSpPr>
          <p:cNvPr name="TextBox 25" id="25"/>
          <p:cNvSpPr txBox="true"/>
          <p:nvPr/>
        </p:nvSpPr>
        <p:spPr>
          <a:xfrm rot="0">
            <a:off x="14016329" y="6511199"/>
            <a:ext cx="2587696" cy="701675"/>
          </a:xfrm>
          <a:prstGeom prst="rect">
            <a:avLst/>
          </a:prstGeom>
        </p:spPr>
        <p:txBody>
          <a:bodyPr anchor="t" rtlCol="false" tIns="0" lIns="0" bIns="0" rIns="0">
            <a:spAutoFit/>
          </a:bodyPr>
          <a:lstStyle/>
          <a:p>
            <a:pPr algn="l" marL="0" indent="0" lvl="0">
              <a:lnSpc>
                <a:spcPts val="2800"/>
              </a:lnSpc>
              <a:spcBef>
                <a:spcPct val="0"/>
              </a:spcBef>
            </a:pPr>
            <a:r>
              <a:rPr lang="en-US" b="true" sz="2000">
                <a:solidFill>
                  <a:srgbClr val="000000"/>
                </a:solidFill>
                <a:latin typeface="Open Sauce Bold"/>
                <a:ea typeface="Open Sauce Bold"/>
                <a:cs typeface="Open Sauce Bold"/>
                <a:sym typeface="Open Sauce Bold"/>
              </a:rPr>
              <a:t>De</a:t>
            </a:r>
            <a:r>
              <a:rPr lang="en-US" b="true" sz="2000" strike="noStrike" u="none">
                <a:solidFill>
                  <a:srgbClr val="000000"/>
                </a:solidFill>
                <a:latin typeface="Open Sauce Bold"/>
                <a:ea typeface="Open Sauce Bold"/>
                <a:cs typeface="Open Sauce Bold"/>
                <a:sym typeface="Open Sauce Bold"/>
              </a:rPr>
              <a:t>livered under the clinic’s branding</a:t>
            </a:r>
          </a:p>
        </p:txBody>
      </p:sp>
      <p:sp>
        <p:nvSpPr>
          <p:cNvPr name="TextBox 26" id="26"/>
          <p:cNvSpPr txBox="true"/>
          <p:nvPr/>
        </p:nvSpPr>
        <p:spPr>
          <a:xfrm rot="0">
            <a:off x="1713302" y="3121171"/>
            <a:ext cx="2777553" cy="1054100"/>
          </a:xfrm>
          <a:prstGeom prst="rect">
            <a:avLst/>
          </a:prstGeom>
        </p:spPr>
        <p:txBody>
          <a:bodyPr anchor="t" rtlCol="false" tIns="0" lIns="0" bIns="0" rIns="0">
            <a:spAutoFit/>
          </a:bodyPr>
          <a:lstStyle/>
          <a:p>
            <a:pPr algn="l" marL="0" indent="0" lvl="0">
              <a:lnSpc>
                <a:spcPts val="2800"/>
              </a:lnSpc>
              <a:spcBef>
                <a:spcPct val="0"/>
              </a:spcBef>
            </a:pPr>
            <a:r>
              <a:rPr lang="en-US" b="true" sz="2000">
                <a:solidFill>
                  <a:srgbClr val="000000"/>
                </a:solidFill>
                <a:latin typeface="Open Sauce Bold"/>
                <a:ea typeface="Open Sauce Bold"/>
                <a:cs typeface="Open Sauce Bold"/>
                <a:sym typeface="Open Sauce Bold"/>
              </a:rPr>
              <a:t>Sch</a:t>
            </a:r>
            <a:r>
              <a:rPr lang="en-US" b="true" sz="2000" strike="noStrike" u="none">
                <a:solidFill>
                  <a:srgbClr val="000000"/>
                </a:solidFill>
                <a:latin typeface="Open Sauce Bold"/>
                <a:ea typeface="Open Sauce Bold"/>
                <a:cs typeface="Open Sauce Bold"/>
                <a:sym typeface="Open Sauce Bold"/>
              </a:rPr>
              <a:t>eduling &amp; rescheduling (EMR Cadence workflows)</a:t>
            </a:r>
          </a:p>
        </p:txBody>
      </p:sp>
      <p:sp>
        <p:nvSpPr>
          <p:cNvPr name="TextBox 27" id="27"/>
          <p:cNvSpPr txBox="true"/>
          <p:nvPr/>
        </p:nvSpPr>
        <p:spPr>
          <a:xfrm rot="0">
            <a:off x="1575734" y="6511199"/>
            <a:ext cx="3052690" cy="701675"/>
          </a:xfrm>
          <a:prstGeom prst="rect">
            <a:avLst/>
          </a:prstGeom>
        </p:spPr>
        <p:txBody>
          <a:bodyPr anchor="t" rtlCol="false" tIns="0" lIns="0" bIns="0" rIns="0">
            <a:spAutoFit/>
          </a:bodyPr>
          <a:lstStyle/>
          <a:p>
            <a:pPr algn="just" marL="0" indent="0" lvl="0">
              <a:lnSpc>
                <a:spcPts val="2800"/>
              </a:lnSpc>
              <a:spcBef>
                <a:spcPct val="0"/>
              </a:spcBef>
            </a:pPr>
            <a:r>
              <a:rPr lang="en-US" b="true" sz="2000">
                <a:solidFill>
                  <a:srgbClr val="000000"/>
                </a:solidFill>
                <a:latin typeface="Open Sauce Bold"/>
                <a:ea typeface="Open Sauce Bold"/>
                <a:cs typeface="Open Sauce Bold"/>
                <a:sym typeface="Open Sauce Bold"/>
              </a:rPr>
              <a:t>Pre-r</a:t>
            </a:r>
            <a:r>
              <a:rPr lang="en-US" b="true" sz="2000" strike="noStrike" u="none">
                <a:solidFill>
                  <a:srgbClr val="000000"/>
                </a:solidFill>
                <a:latin typeface="Open Sauce Bold"/>
                <a:ea typeface="Open Sauce Bold"/>
                <a:cs typeface="Open Sauce Bold"/>
                <a:sym typeface="Open Sauce Bold"/>
              </a:rPr>
              <a:t>egistration&amp; insurance verification</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F9F8F5"/>
        </a:solidFill>
      </p:bgPr>
    </p:bg>
    <p:spTree>
      <p:nvGrpSpPr>
        <p:cNvPr id="1" name=""/>
        <p:cNvGrpSpPr/>
        <p:nvPr/>
      </p:nvGrpSpPr>
      <p:grpSpPr>
        <a:xfrm>
          <a:off x="0" y="0"/>
          <a:ext cx="0" cy="0"/>
          <a:chOff x="0" y="0"/>
          <a:chExt cx="0" cy="0"/>
        </a:xfrm>
      </p:grpSpPr>
      <p:grpSp>
        <p:nvGrpSpPr>
          <p:cNvPr name="Group 2" id="2"/>
          <p:cNvGrpSpPr/>
          <p:nvPr/>
        </p:nvGrpSpPr>
        <p:grpSpPr>
          <a:xfrm rot="0">
            <a:off x="1441889" y="3429000"/>
            <a:ext cx="3682322" cy="4732139"/>
            <a:chOff x="0" y="0"/>
            <a:chExt cx="969830" cy="1246325"/>
          </a:xfrm>
        </p:grpSpPr>
        <p:sp>
          <p:nvSpPr>
            <p:cNvPr name="Freeform 3" id="3"/>
            <p:cNvSpPr/>
            <p:nvPr/>
          </p:nvSpPr>
          <p:spPr>
            <a:xfrm flipH="false" flipV="false" rot="0">
              <a:off x="0" y="0"/>
              <a:ext cx="969830" cy="1246325"/>
            </a:xfrm>
            <a:custGeom>
              <a:avLst/>
              <a:gdLst/>
              <a:ahLst/>
              <a:cxnLst/>
              <a:rect r="r" b="b" t="t" l="l"/>
              <a:pathLst>
                <a:path h="1246325" w="969830">
                  <a:moveTo>
                    <a:pt x="107225" y="0"/>
                  </a:moveTo>
                  <a:lnTo>
                    <a:pt x="862605" y="0"/>
                  </a:lnTo>
                  <a:cubicBezTo>
                    <a:pt x="921823" y="0"/>
                    <a:pt x="969830" y="48006"/>
                    <a:pt x="969830" y="107225"/>
                  </a:cubicBezTo>
                  <a:lnTo>
                    <a:pt x="969830" y="1139099"/>
                  </a:lnTo>
                  <a:cubicBezTo>
                    <a:pt x="969830" y="1198318"/>
                    <a:pt x="921823" y="1246325"/>
                    <a:pt x="862605" y="1246325"/>
                  </a:cubicBezTo>
                  <a:lnTo>
                    <a:pt x="107225" y="1246325"/>
                  </a:lnTo>
                  <a:cubicBezTo>
                    <a:pt x="48006" y="1246325"/>
                    <a:pt x="0" y="1198318"/>
                    <a:pt x="0" y="1139099"/>
                  </a:cubicBezTo>
                  <a:lnTo>
                    <a:pt x="0" y="107225"/>
                  </a:lnTo>
                  <a:cubicBezTo>
                    <a:pt x="0" y="48006"/>
                    <a:pt x="48006" y="0"/>
                    <a:pt x="107225" y="0"/>
                  </a:cubicBezTo>
                  <a:close/>
                </a:path>
              </a:pathLst>
            </a:custGeom>
            <a:solidFill>
              <a:srgbClr val="7778ED"/>
            </a:solidFill>
          </p:spPr>
        </p:sp>
        <p:sp>
          <p:nvSpPr>
            <p:cNvPr name="TextBox 4" id="4"/>
            <p:cNvSpPr txBox="true"/>
            <p:nvPr/>
          </p:nvSpPr>
          <p:spPr>
            <a:xfrm>
              <a:off x="0" y="19050"/>
              <a:ext cx="969830" cy="1227275"/>
            </a:xfrm>
            <a:prstGeom prst="rect">
              <a:avLst/>
            </a:prstGeom>
          </p:spPr>
          <p:txBody>
            <a:bodyPr anchor="ctr" rtlCol="false" tIns="50800" lIns="50800" bIns="50800" rIns="50800"/>
            <a:lstStyle/>
            <a:p>
              <a:pPr algn="ctr">
                <a:lnSpc>
                  <a:spcPts val="1759"/>
                </a:lnSpc>
              </a:pPr>
            </a:p>
          </p:txBody>
        </p:sp>
      </p:grpSp>
      <p:grpSp>
        <p:nvGrpSpPr>
          <p:cNvPr name="Group 5" id="5"/>
          <p:cNvGrpSpPr/>
          <p:nvPr/>
        </p:nvGrpSpPr>
        <p:grpSpPr>
          <a:xfrm rot="0">
            <a:off x="1441889" y="5932094"/>
            <a:ext cx="3682322" cy="2229045"/>
            <a:chOff x="0" y="0"/>
            <a:chExt cx="969830" cy="587074"/>
          </a:xfrm>
        </p:grpSpPr>
        <p:sp>
          <p:nvSpPr>
            <p:cNvPr name="Freeform 6" id="6"/>
            <p:cNvSpPr/>
            <p:nvPr/>
          </p:nvSpPr>
          <p:spPr>
            <a:xfrm flipH="false" flipV="false" rot="0">
              <a:off x="0" y="0"/>
              <a:ext cx="969830" cy="587074"/>
            </a:xfrm>
            <a:custGeom>
              <a:avLst/>
              <a:gdLst/>
              <a:ahLst/>
              <a:cxnLst/>
              <a:rect r="r" b="b" t="t" l="l"/>
              <a:pathLst>
                <a:path h="587074" w="969830">
                  <a:moveTo>
                    <a:pt x="107225" y="0"/>
                  </a:moveTo>
                  <a:lnTo>
                    <a:pt x="862605" y="0"/>
                  </a:lnTo>
                  <a:cubicBezTo>
                    <a:pt x="921823" y="0"/>
                    <a:pt x="969830" y="48006"/>
                    <a:pt x="969830" y="107225"/>
                  </a:cubicBezTo>
                  <a:lnTo>
                    <a:pt x="969830" y="479848"/>
                  </a:lnTo>
                  <a:cubicBezTo>
                    <a:pt x="969830" y="539067"/>
                    <a:pt x="921823" y="587074"/>
                    <a:pt x="862605" y="587074"/>
                  </a:cubicBezTo>
                  <a:lnTo>
                    <a:pt x="107225" y="587074"/>
                  </a:lnTo>
                  <a:cubicBezTo>
                    <a:pt x="48006" y="587074"/>
                    <a:pt x="0" y="539067"/>
                    <a:pt x="0" y="479848"/>
                  </a:cubicBezTo>
                  <a:lnTo>
                    <a:pt x="0" y="107225"/>
                  </a:lnTo>
                  <a:cubicBezTo>
                    <a:pt x="0" y="48006"/>
                    <a:pt x="48006" y="0"/>
                    <a:pt x="107225" y="0"/>
                  </a:cubicBezTo>
                  <a:close/>
                </a:path>
              </a:pathLst>
            </a:custGeom>
            <a:solidFill>
              <a:srgbClr val="FFFFFF">
                <a:alpha val="29804"/>
              </a:srgbClr>
            </a:solidFill>
          </p:spPr>
        </p:sp>
        <p:sp>
          <p:nvSpPr>
            <p:cNvPr name="TextBox 7" id="7"/>
            <p:cNvSpPr txBox="true"/>
            <p:nvPr/>
          </p:nvSpPr>
          <p:spPr>
            <a:xfrm>
              <a:off x="0" y="19050"/>
              <a:ext cx="969830" cy="568024"/>
            </a:xfrm>
            <a:prstGeom prst="rect">
              <a:avLst/>
            </a:prstGeom>
          </p:spPr>
          <p:txBody>
            <a:bodyPr anchor="ctr" rtlCol="false" tIns="50800" lIns="50800" bIns="50800" rIns="50800"/>
            <a:lstStyle/>
            <a:p>
              <a:pPr algn="ctr">
                <a:lnSpc>
                  <a:spcPts val="1759"/>
                </a:lnSpc>
              </a:pPr>
            </a:p>
          </p:txBody>
        </p:sp>
      </p:grpSp>
      <p:grpSp>
        <p:nvGrpSpPr>
          <p:cNvPr name="Group 8" id="8"/>
          <p:cNvGrpSpPr/>
          <p:nvPr/>
        </p:nvGrpSpPr>
        <p:grpSpPr>
          <a:xfrm rot="0">
            <a:off x="1433420" y="3429000"/>
            <a:ext cx="2985721" cy="4732139"/>
            <a:chOff x="0" y="0"/>
            <a:chExt cx="786363" cy="1246325"/>
          </a:xfrm>
        </p:grpSpPr>
        <p:sp>
          <p:nvSpPr>
            <p:cNvPr name="Freeform 9" id="9"/>
            <p:cNvSpPr/>
            <p:nvPr/>
          </p:nvSpPr>
          <p:spPr>
            <a:xfrm flipH="false" flipV="false" rot="0">
              <a:off x="0" y="0"/>
              <a:ext cx="786363" cy="1246325"/>
            </a:xfrm>
            <a:custGeom>
              <a:avLst/>
              <a:gdLst/>
              <a:ahLst/>
              <a:cxnLst/>
              <a:rect r="r" b="b" t="t" l="l"/>
              <a:pathLst>
                <a:path h="1246325" w="786363">
                  <a:moveTo>
                    <a:pt x="121870" y="0"/>
                  </a:moveTo>
                  <a:lnTo>
                    <a:pt x="664493" y="0"/>
                  </a:lnTo>
                  <a:cubicBezTo>
                    <a:pt x="731800" y="0"/>
                    <a:pt x="786363" y="54563"/>
                    <a:pt x="786363" y="121870"/>
                  </a:cubicBezTo>
                  <a:lnTo>
                    <a:pt x="786363" y="1124454"/>
                  </a:lnTo>
                  <a:cubicBezTo>
                    <a:pt x="786363" y="1191761"/>
                    <a:pt x="731800" y="1246325"/>
                    <a:pt x="664493" y="1246325"/>
                  </a:cubicBezTo>
                  <a:lnTo>
                    <a:pt x="121870" y="1246325"/>
                  </a:lnTo>
                  <a:cubicBezTo>
                    <a:pt x="89548" y="1246325"/>
                    <a:pt x="58550" y="1233485"/>
                    <a:pt x="35695" y="1210630"/>
                  </a:cubicBezTo>
                  <a:cubicBezTo>
                    <a:pt x="12840" y="1187775"/>
                    <a:pt x="0" y="1156776"/>
                    <a:pt x="0" y="1124454"/>
                  </a:cubicBezTo>
                  <a:lnTo>
                    <a:pt x="0" y="121870"/>
                  </a:lnTo>
                  <a:cubicBezTo>
                    <a:pt x="0" y="89548"/>
                    <a:pt x="12840" y="58550"/>
                    <a:pt x="35695" y="35695"/>
                  </a:cubicBezTo>
                  <a:cubicBezTo>
                    <a:pt x="58550" y="12840"/>
                    <a:pt x="89548" y="0"/>
                    <a:pt x="121870" y="0"/>
                  </a:cubicBezTo>
                  <a:close/>
                </a:path>
              </a:pathLst>
            </a:custGeom>
            <a:solidFill>
              <a:srgbClr val="FFFFFF"/>
            </a:solidFill>
          </p:spPr>
        </p:sp>
        <p:sp>
          <p:nvSpPr>
            <p:cNvPr name="TextBox 10" id="10"/>
            <p:cNvSpPr txBox="true"/>
            <p:nvPr/>
          </p:nvSpPr>
          <p:spPr>
            <a:xfrm>
              <a:off x="0" y="19050"/>
              <a:ext cx="786363" cy="1227275"/>
            </a:xfrm>
            <a:prstGeom prst="rect">
              <a:avLst/>
            </a:prstGeom>
          </p:spPr>
          <p:txBody>
            <a:bodyPr anchor="ctr" rtlCol="false" tIns="50800" lIns="50800" bIns="50800" rIns="50800"/>
            <a:lstStyle/>
            <a:p>
              <a:pPr algn="ctr">
                <a:lnSpc>
                  <a:spcPts val="1759"/>
                </a:lnSpc>
              </a:pPr>
            </a:p>
          </p:txBody>
        </p:sp>
      </p:grpSp>
      <p:grpSp>
        <p:nvGrpSpPr>
          <p:cNvPr name="Group 11" id="11"/>
          <p:cNvGrpSpPr/>
          <p:nvPr/>
        </p:nvGrpSpPr>
        <p:grpSpPr>
          <a:xfrm rot="0">
            <a:off x="1641886" y="3865984"/>
            <a:ext cx="958982" cy="958982"/>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778ED"/>
            </a:solidFill>
          </p:spPr>
        </p:sp>
        <p:sp>
          <p:nvSpPr>
            <p:cNvPr name="TextBox 13" id="13"/>
            <p:cNvSpPr txBox="true"/>
            <p:nvPr/>
          </p:nvSpPr>
          <p:spPr>
            <a:xfrm>
              <a:off x="76200" y="95250"/>
              <a:ext cx="660400" cy="641350"/>
            </a:xfrm>
            <a:prstGeom prst="rect">
              <a:avLst/>
            </a:prstGeom>
          </p:spPr>
          <p:txBody>
            <a:bodyPr anchor="ctr" rtlCol="false" tIns="50800" lIns="50800" bIns="50800" rIns="50800"/>
            <a:lstStyle/>
            <a:p>
              <a:pPr algn="ctr">
                <a:lnSpc>
                  <a:spcPts val="1759"/>
                </a:lnSpc>
              </a:pPr>
            </a:p>
          </p:txBody>
        </p:sp>
      </p:grpSp>
      <p:grpSp>
        <p:nvGrpSpPr>
          <p:cNvPr name="Group 14" id="14"/>
          <p:cNvGrpSpPr/>
          <p:nvPr/>
        </p:nvGrpSpPr>
        <p:grpSpPr>
          <a:xfrm rot="0">
            <a:off x="5352525" y="3429000"/>
            <a:ext cx="3682322" cy="4732139"/>
            <a:chOff x="0" y="0"/>
            <a:chExt cx="969830" cy="1246325"/>
          </a:xfrm>
        </p:grpSpPr>
        <p:sp>
          <p:nvSpPr>
            <p:cNvPr name="Freeform 15" id="15"/>
            <p:cNvSpPr/>
            <p:nvPr/>
          </p:nvSpPr>
          <p:spPr>
            <a:xfrm flipH="false" flipV="false" rot="0">
              <a:off x="0" y="0"/>
              <a:ext cx="969830" cy="1246325"/>
            </a:xfrm>
            <a:custGeom>
              <a:avLst/>
              <a:gdLst/>
              <a:ahLst/>
              <a:cxnLst/>
              <a:rect r="r" b="b" t="t" l="l"/>
              <a:pathLst>
                <a:path h="1246325" w="969830">
                  <a:moveTo>
                    <a:pt x="107225" y="0"/>
                  </a:moveTo>
                  <a:lnTo>
                    <a:pt x="862605" y="0"/>
                  </a:lnTo>
                  <a:cubicBezTo>
                    <a:pt x="921823" y="0"/>
                    <a:pt x="969830" y="48006"/>
                    <a:pt x="969830" y="107225"/>
                  </a:cubicBezTo>
                  <a:lnTo>
                    <a:pt x="969830" y="1139099"/>
                  </a:lnTo>
                  <a:cubicBezTo>
                    <a:pt x="969830" y="1198318"/>
                    <a:pt x="921823" y="1246325"/>
                    <a:pt x="862605" y="1246325"/>
                  </a:cubicBezTo>
                  <a:lnTo>
                    <a:pt x="107225" y="1246325"/>
                  </a:lnTo>
                  <a:cubicBezTo>
                    <a:pt x="48006" y="1246325"/>
                    <a:pt x="0" y="1198318"/>
                    <a:pt x="0" y="1139099"/>
                  </a:cubicBezTo>
                  <a:lnTo>
                    <a:pt x="0" y="107225"/>
                  </a:lnTo>
                  <a:cubicBezTo>
                    <a:pt x="0" y="48006"/>
                    <a:pt x="48006" y="0"/>
                    <a:pt x="107225" y="0"/>
                  </a:cubicBezTo>
                  <a:close/>
                </a:path>
              </a:pathLst>
            </a:custGeom>
            <a:solidFill>
              <a:srgbClr val="B86EE0"/>
            </a:solidFill>
          </p:spPr>
        </p:sp>
        <p:sp>
          <p:nvSpPr>
            <p:cNvPr name="TextBox 16" id="16"/>
            <p:cNvSpPr txBox="true"/>
            <p:nvPr/>
          </p:nvSpPr>
          <p:spPr>
            <a:xfrm>
              <a:off x="0" y="19050"/>
              <a:ext cx="969830" cy="1227275"/>
            </a:xfrm>
            <a:prstGeom prst="rect">
              <a:avLst/>
            </a:prstGeom>
          </p:spPr>
          <p:txBody>
            <a:bodyPr anchor="ctr" rtlCol="false" tIns="50800" lIns="50800" bIns="50800" rIns="50800"/>
            <a:lstStyle/>
            <a:p>
              <a:pPr algn="ctr">
                <a:lnSpc>
                  <a:spcPts val="1759"/>
                </a:lnSpc>
              </a:pPr>
            </a:p>
          </p:txBody>
        </p:sp>
      </p:grpSp>
      <p:grpSp>
        <p:nvGrpSpPr>
          <p:cNvPr name="Group 17" id="17"/>
          <p:cNvGrpSpPr/>
          <p:nvPr/>
        </p:nvGrpSpPr>
        <p:grpSpPr>
          <a:xfrm rot="0">
            <a:off x="5352525" y="5932094"/>
            <a:ext cx="3682322" cy="2229045"/>
            <a:chOff x="0" y="0"/>
            <a:chExt cx="969830" cy="587074"/>
          </a:xfrm>
        </p:grpSpPr>
        <p:sp>
          <p:nvSpPr>
            <p:cNvPr name="Freeform 18" id="18"/>
            <p:cNvSpPr/>
            <p:nvPr/>
          </p:nvSpPr>
          <p:spPr>
            <a:xfrm flipH="false" flipV="false" rot="0">
              <a:off x="0" y="0"/>
              <a:ext cx="969830" cy="587074"/>
            </a:xfrm>
            <a:custGeom>
              <a:avLst/>
              <a:gdLst/>
              <a:ahLst/>
              <a:cxnLst/>
              <a:rect r="r" b="b" t="t" l="l"/>
              <a:pathLst>
                <a:path h="587074" w="969830">
                  <a:moveTo>
                    <a:pt x="107225" y="0"/>
                  </a:moveTo>
                  <a:lnTo>
                    <a:pt x="862605" y="0"/>
                  </a:lnTo>
                  <a:cubicBezTo>
                    <a:pt x="921823" y="0"/>
                    <a:pt x="969830" y="48006"/>
                    <a:pt x="969830" y="107225"/>
                  </a:cubicBezTo>
                  <a:lnTo>
                    <a:pt x="969830" y="479848"/>
                  </a:lnTo>
                  <a:cubicBezTo>
                    <a:pt x="969830" y="539067"/>
                    <a:pt x="921823" y="587074"/>
                    <a:pt x="862605" y="587074"/>
                  </a:cubicBezTo>
                  <a:lnTo>
                    <a:pt x="107225" y="587074"/>
                  </a:lnTo>
                  <a:cubicBezTo>
                    <a:pt x="48006" y="587074"/>
                    <a:pt x="0" y="539067"/>
                    <a:pt x="0" y="479848"/>
                  </a:cubicBezTo>
                  <a:lnTo>
                    <a:pt x="0" y="107225"/>
                  </a:lnTo>
                  <a:cubicBezTo>
                    <a:pt x="0" y="48006"/>
                    <a:pt x="48006" y="0"/>
                    <a:pt x="107225" y="0"/>
                  </a:cubicBezTo>
                  <a:close/>
                </a:path>
              </a:pathLst>
            </a:custGeom>
            <a:solidFill>
              <a:srgbClr val="FFFFFF">
                <a:alpha val="29804"/>
              </a:srgbClr>
            </a:solidFill>
          </p:spPr>
        </p:sp>
        <p:sp>
          <p:nvSpPr>
            <p:cNvPr name="TextBox 19" id="19"/>
            <p:cNvSpPr txBox="true"/>
            <p:nvPr/>
          </p:nvSpPr>
          <p:spPr>
            <a:xfrm>
              <a:off x="0" y="19050"/>
              <a:ext cx="969830" cy="568024"/>
            </a:xfrm>
            <a:prstGeom prst="rect">
              <a:avLst/>
            </a:prstGeom>
          </p:spPr>
          <p:txBody>
            <a:bodyPr anchor="ctr" rtlCol="false" tIns="50800" lIns="50800" bIns="50800" rIns="50800"/>
            <a:lstStyle/>
            <a:p>
              <a:pPr algn="ctr">
                <a:lnSpc>
                  <a:spcPts val="1759"/>
                </a:lnSpc>
              </a:pPr>
            </a:p>
          </p:txBody>
        </p:sp>
      </p:grpSp>
      <p:grpSp>
        <p:nvGrpSpPr>
          <p:cNvPr name="Group 20" id="20"/>
          <p:cNvGrpSpPr/>
          <p:nvPr/>
        </p:nvGrpSpPr>
        <p:grpSpPr>
          <a:xfrm rot="0">
            <a:off x="5344056" y="3429000"/>
            <a:ext cx="2985721" cy="4732139"/>
            <a:chOff x="0" y="0"/>
            <a:chExt cx="786363" cy="1246325"/>
          </a:xfrm>
        </p:grpSpPr>
        <p:sp>
          <p:nvSpPr>
            <p:cNvPr name="Freeform 21" id="21"/>
            <p:cNvSpPr/>
            <p:nvPr/>
          </p:nvSpPr>
          <p:spPr>
            <a:xfrm flipH="false" flipV="false" rot="0">
              <a:off x="0" y="0"/>
              <a:ext cx="786363" cy="1246325"/>
            </a:xfrm>
            <a:custGeom>
              <a:avLst/>
              <a:gdLst/>
              <a:ahLst/>
              <a:cxnLst/>
              <a:rect r="r" b="b" t="t" l="l"/>
              <a:pathLst>
                <a:path h="1246325" w="786363">
                  <a:moveTo>
                    <a:pt x="121870" y="0"/>
                  </a:moveTo>
                  <a:lnTo>
                    <a:pt x="664493" y="0"/>
                  </a:lnTo>
                  <a:cubicBezTo>
                    <a:pt x="731800" y="0"/>
                    <a:pt x="786363" y="54563"/>
                    <a:pt x="786363" y="121870"/>
                  </a:cubicBezTo>
                  <a:lnTo>
                    <a:pt x="786363" y="1124454"/>
                  </a:lnTo>
                  <a:cubicBezTo>
                    <a:pt x="786363" y="1191761"/>
                    <a:pt x="731800" y="1246325"/>
                    <a:pt x="664493" y="1246325"/>
                  </a:cubicBezTo>
                  <a:lnTo>
                    <a:pt x="121870" y="1246325"/>
                  </a:lnTo>
                  <a:cubicBezTo>
                    <a:pt x="89548" y="1246325"/>
                    <a:pt x="58550" y="1233485"/>
                    <a:pt x="35695" y="1210630"/>
                  </a:cubicBezTo>
                  <a:cubicBezTo>
                    <a:pt x="12840" y="1187775"/>
                    <a:pt x="0" y="1156776"/>
                    <a:pt x="0" y="1124454"/>
                  </a:cubicBezTo>
                  <a:lnTo>
                    <a:pt x="0" y="121870"/>
                  </a:lnTo>
                  <a:cubicBezTo>
                    <a:pt x="0" y="89548"/>
                    <a:pt x="12840" y="58550"/>
                    <a:pt x="35695" y="35695"/>
                  </a:cubicBezTo>
                  <a:cubicBezTo>
                    <a:pt x="58550" y="12840"/>
                    <a:pt x="89548" y="0"/>
                    <a:pt x="121870" y="0"/>
                  </a:cubicBezTo>
                  <a:close/>
                </a:path>
              </a:pathLst>
            </a:custGeom>
            <a:solidFill>
              <a:srgbClr val="FFFFFF"/>
            </a:solidFill>
          </p:spPr>
        </p:sp>
        <p:sp>
          <p:nvSpPr>
            <p:cNvPr name="TextBox 22" id="22"/>
            <p:cNvSpPr txBox="true"/>
            <p:nvPr/>
          </p:nvSpPr>
          <p:spPr>
            <a:xfrm>
              <a:off x="0" y="19050"/>
              <a:ext cx="786363" cy="1227275"/>
            </a:xfrm>
            <a:prstGeom prst="rect">
              <a:avLst/>
            </a:prstGeom>
          </p:spPr>
          <p:txBody>
            <a:bodyPr anchor="ctr" rtlCol="false" tIns="50800" lIns="50800" bIns="50800" rIns="50800"/>
            <a:lstStyle/>
            <a:p>
              <a:pPr algn="ctr">
                <a:lnSpc>
                  <a:spcPts val="1759"/>
                </a:lnSpc>
              </a:pPr>
            </a:p>
          </p:txBody>
        </p:sp>
      </p:grpSp>
      <p:grpSp>
        <p:nvGrpSpPr>
          <p:cNvPr name="Group 23" id="23"/>
          <p:cNvGrpSpPr/>
          <p:nvPr/>
        </p:nvGrpSpPr>
        <p:grpSpPr>
          <a:xfrm rot="0">
            <a:off x="5552522" y="3865984"/>
            <a:ext cx="958982" cy="958982"/>
            <a:chOff x="0" y="0"/>
            <a:chExt cx="812800" cy="812800"/>
          </a:xfrm>
        </p:grpSpPr>
        <p:sp>
          <p:nvSpPr>
            <p:cNvPr name="Freeform 24" id="2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86EE0"/>
            </a:solidFill>
          </p:spPr>
        </p:sp>
        <p:sp>
          <p:nvSpPr>
            <p:cNvPr name="TextBox 25" id="25"/>
            <p:cNvSpPr txBox="true"/>
            <p:nvPr/>
          </p:nvSpPr>
          <p:spPr>
            <a:xfrm>
              <a:off x="76200" y="95250"/>
              <a:ext cx="660400" cy="641350"/>
            </a:xfrm>
            <a:prstGeom prst="rect">
              <a:avLst/>
            </a:prstGeom>
          </p:spPr>
          <p:txBody>
            <a:bodyPr anchor="ctr" rtlCol="false" tIns="50800" lIns="50800" bIns="50800" rIns="50800"/>
            <a:lstStyle/>
            <a:p>
              <a:pPr algn="ctr">
                <a:lnSpc>
                  <a:spcPts val="1759"/>
                </a:lnSpc>
              </a:pPr>
            </a:p>
          </p:txBody>
        </p:sp>
      </p:grpSp>
      <p:grpSp>
        <p:nvGrpSpPr>
          <p:cNvPr name="Group 26" id="26"/>
          <p:cNvGrpSpPr/>
          <p:nvPr/>
        </p:nvGrpSpPr>
        <p:grpSpPr>
          <a:xfrm rot="0">
            <a:off x="9262392" y="3429000"/>
            <a:ext cx="3682322" cy="4732139"/>
            <a:chOff x="0" y="0"/>
            <a:chExt cx="969830" cy="1246325"/>
          </a:xfrm>
        </p:grpSpPr>
        <p:sp>
          <p:nvSpPr>
            <p:cNvPr name="Freeform 27" id="27"/>
            <p:cNvSpPr/>
            <p:nvPr/>
          </p:nvSpPr>
          <p:spPr>
            <a:xfrm flipH="false" flipV="false" rot="0">
              <a:off x="0" y="0"/>
              <a:ext cx="969830" cy="1246325"/>
            </a:xfrm>
            <a:custGeom>
              <a:avLst/>
              <a:gdLst/>
              <a:ahLst/>
              <a:cxnLst/>
              <a:rect r="r" b="b" t="t" l="l"/>
              <a:pathLst>
                <a:path h="1246325" w="969830">
                  <a:moveTo>
                    <a:pt x="107225" y="0"/>
                  </a:moveTo>
                  <a:lnTo>
                    <a:pt x="862605" y="0"/>
                  </a:lnTo>
                  <a:cubicBezTo>
                    <a:pt x="921823" y="0"/>
                    <a:pt x="969830" y="48006"/>
                    <a:pt x="969830" y="107225"/>
                  </a:cubicBezTo>
                  <a:lnTo>
                    <a:pt x="969830" y="1139099"/>
                  </a:lnTo>
                  <a:cubicBezTo>
                    <a:pt x="969830" y="1198318"/>
                    <a:pt x="921823" y="1246325"/>
                    <a:pt x="862605" y="1246325"/>
                  </a:cubicBezTo>
                  <a:lnTo>
                    <a:pt x="107225" y="1246325"/>
                  </a:lnTo>
                  <a:cubicBezTo>
                    <a:pt x="48006" y="1246325"/>
                    <a:pt x="0" y="1198318"/>
                    <a:pt x="0" y="1139099"/>
                  </a:cubicBezTo>
                  <a:lnTo>
                    <a:pt x="0" y="107225"/>
                  </a:lnTo>
                  <a:cubicBezTo>
                    <a:pt x="0" y="48006"/>
                    <a:pt x="48006" y="0"/>
                    <a:pt x="107225" y="0"/>
                  </a:cubicBezTo>
                  <a:close/>
                </a:path>
              </a:pathLst>
            </a:custGeom>
            <a:solidFill>
              <a:srgbClr val="FF5D83"/>
            </a:solidFill>
          </p:spPr>
        </p:sp>
        <p:sp>
          <p:nvSpPr>
            <p:cNvPr name="TextBox 28" id="28"/>
            <p:cNvSpPr txBox="true"/>
            <p:nvPr/>
          </p:nvSpPr>
          <p:spPr>
            <a:xfrm>
              <a:off x="0" y="19050"/>
              <a:ext cx="969830" cy="1227275"/>
            </a:xfrm>
            <a:prstGeom prst="rect">
              <a:avLst/>
            </a:prstGeom>
          </p:spPr>
          <p:txBody>
            <a:bodyPr anchor="ctr" rtlCol="false" tIns="50800" lIns="50800" bIns="50800" rIns="50800"/>
            <a:lstStyle/>
            <a:p>
              <a:pPr algn="ctr">
                <a:lnSpc>
                  <a:spcPts val="1759"/>
                </a:lnSpc>
              </a:pPr>
            </a:p>
          </p:txBody>
        </p:sp>
      </p:grpSp>
      <p:grpSp>
        <p:nvGrpSpPr>
          <p:cNvPr name="Group 29" id="29"/>
          <p:cNvGrpSpPr/>
          <p:nvPr/>
        </p:nvGrpSpPr>
        <p:grpSpPr>
          <a:xfrm rot="0">
            <a:off x="9262392" y="5932094"/>
            <a:ext cx="3682322" cy="2229045"/>
            <a:chOff x="0" y="0"/>
            <a:chExt cx="969830" cy="587074"/>
          </a:xfrm>
        </p:grpSpPr>
        <p:sp>
          <p:nvSpPr>
            <p:cNvPr name="Freeform 30" id="30"/>
            <p:cNvSpPr/>
            <p:nvPr/>
          </p:nvSpPr>
          <p:spPr>
            <a:xfrm flipH="false" flipV="false" rot="0">
              <a:off x="0" y="0"/>
              <a:ext cx="969830" cy="587074"/>
            </a:xfrm>
            <a:custGeom>
              <a:avLst/>
              <a:gdLst/>
              <a:ahLst/>
              <a:cxnLst/>
              <a:rect r="r" b="b" t="t" l="l"/>
              <a:pathLst>
                <a:path h="587074" w="969830">
                  <a:moveTo>
                    <a:pt x="107225" y="0"/>
                  </a:moveTo>
                  <a:lnTo>
                    <a:pt x="862605" y="0"/>
                  </a:lnTo>
                  <a:cubicBezTo>
                    <a:pt x="921823" y="0"/>
                    <a:pt x="969830" y="48006"/>
                    <a:pt x="969830" y="107225"/>
                  </a:cubicBezTo>
                  <a:lnTo>
                    <a:pt x="969830" y="479848"/>
                  </a:lnTo>
                  <a:cubicBezTo>
                    <a:pt x="969830" y="539067"/>
                    <a:pt x="921823" y="587074"/>
                    <a:pt x="862605" y="587074"/>
                  </a:cubicBezTo>
                  <a:lnTo>
                    <a:pt x="107225" y="587074"/>
                  </a:lnTo>
                  <a:cubicBezTo>
                    <a:pt x="48006" y="587074"/>
                    <a:pt x="0" y="539067"/>
                    <a:pt x="0" y="479848"/>
                  </a:cubicBezTo>
                  <a:lnTo>
                    <a:pt x="0" y="107225"/>
                  </a:lnTo>
                  <a:cubicBezTo>
                    <a:pt x="0" y="48006"/>
                    <a:pt x="48006" y="0"/>
                    <a:pt x="107225" y="0"/>
                  </a:cubicBezTo>
                  <a:close/>
                </a:path>
              </a:pathLst>
            </a:custGeom>
            <a:solidFill>
              <a:srgbClr val="FFFFFF">
                <a:alpha val="29804"/>
              </a:srgbClr>
            </a:solidFill>
          </p:spPr>
        </p:sp>
        <p:sp>
          <p:nvSpPr>
            <p:cNvPr name="TextBox 31" id="31"/>
            <p:cNvSpPr txBox="true"/>
            <p:nvPr/>
          </p:nvSpPr>
          <p:spPr>
            <a:xfrm>
              <a:off x="0" y="19050"/>
              <a:ext cx="969830" cy="568024"/>
            </a:xfrm>
            <a:prstGeom prst="rect">
              <a:avLst/>
            </a:prstGeom>
          </p:spPr>
          <p:txBody>
            <a:bodyPr anchor="ctr" rtlCol="false" tIns="50800" lIns="50800" bIns="50800" rIns="50800"/>
            <a:lstStyle/>
            <a:p>
              <a:pPr algn="ctr">
                <a:lnSpc>
                  <a:spcPts val="1759"/>
                </a:lnSpc>
              </a:pPr>
            </a:p>
          </p:txBody>
        </p:sp>
      </p:grpSp>
      <p:grpSp>
        <p:nvGrpSpPr>
          <p:cNvPr name="Group 32" id="32"/>
          <p:cNvGrpSpPr/>
          <p:nvPr/>
        </p:nvGrpSpPr>
        <p:grpSpPr>
          <a:xfrm rot="0">
            <a:off x="9253923" y="3429000"/>
            <a:ext cx="2985721" cy="4732139"/>
            <a:chOff x="0" y="0"/>
            <a:chExt cx="786363" cy="1246325"/>
          </a:xfrm>
        </p:grpSpPr>
        <p:sp>
          <p:nvSpPr>
            <p:cNvPr name="Freeform 33" id="33"/>
            <p:cNvSpPr/>
            <p:nvPr/>
          </p:nvSpPr>
          <p:spPr>
            <a:xfrm flipH="false" flipV="false" rot="0">
              <a:off x="0" y="0"/>
              <a:ext cx="786363" cy="1246325"/>
            </a:xfrm>
            <a:custGeom>
              <a:avLst/>
              <a:gdLst/>
              <a:ahLst/>
              <a:cxnLst/>
              <a:rect r="r" b="b" t="t" l="l"/>
              <a:pathLst>
                <a:path h="1246325" w="786363">
                  <a:moveTo>
                    <a:pt x="121870" y="0"/>
                  </a:moveTo>
                  <a:lnTo>
                    <a:pt x="664493" y="0"/>
                  </a:lnTo>
                  <a:cubicBezTo>
                    <a:pt x="731800" y="0"/>
                    <a:pt x="786363" y="54563"/>
                    <a:pt x="786363" y="121870"/>
                  </a:cubicBezTo>
                  <a:lnTo>
                    <a:pt x="786363" y="1124454"/>
                  </a:lnTo>
                  <a:cubicBezTo>
                    <a:pt x="786363" y="1191761"/>
                    <a:pt x="731800" y="1246325"/>
                    <a:pt x="664493" y="1246325"/>
                  </a:cubicBezTo>
                  <a:lnTo>
                    <a:pt x="121870" y="1246325"/>
                  </a:lnTo>
                  <a:cubicBezTo>
                    <a:pt x="89548" y="1246325"/>
                    <a:pt x="58550" y="1233485"/>
                    <a:pt x="35695" y="1210630"/>
                  </a:cubicBezTo>
                  <a:cubicBezTo>
                    <a:pt x="12840" y="1187775"/>
                    <a:pt x="0" y="1156776"/>
                    <a:pt x="0" y="1124454"/>
                  </a:cubicBezTo>
                  <a:lnTo>
                    <a:pt x="0" y="121870"/>
                  </a:lnTo>
                  <a:cubicBezTo>
                    <a:pt x="0" y="89548"/>
                    <a:pt x="12840" y="58550"/>
                    <a:pt x="35695" y="35695"/>
                  </a:cubicBezTo>
                  <a:cubicBezTo>
                    <a:pt x="58550" y="12840"/>
                    <a:pt x="89548" y="0"/>
                    <a:pt x="121870" y="0"/>
                  </a:cubicBezTo>
                  <a:close/>
                </a:path>
              </a:pathLst>
            </a:custGeom>
            <a:solidFill>
              <a:srgbClr val="FFFFFF"/>
            </a:solidFill>
          </p:spPr>
        </p:sp>
        <p:sp>
          <p:nvSpPr>
            <p:cNvPr name="TextBox 34" id="34"/>
            <p:cNvSpPr txBox="true"/>
            <p:nvPr/>
          </p:nvSpPr>
          <p:spPr>
            <a:xfrm>
              <a:off x="0" y="19050"/>
              <a:ext cx="786363" cy="1227275"/>
            </a:xfrm>
            <a:prstGeom prst="rect">
              <a:avLst/>
            </a:prstGeom>
          </p:spPr>
          <p:txBody>
            <a:bodyPr anchor="ctr" rtlCol="false" tIns="50800" lIns="50800" bIns="50800" rIns="50800"/>
            <a:lstStyle/>
            <a:p>
              <a:pPr algn="ctr">
                <a:lnSpc>
                  <a:spcPts val="1759"/>
                </a:lnSpc>
              </a:pPr>
            </a:p>
          </p:txBody>
        </p:sp>
      </p:grpSp>
      <p:grpSp>
        <p:nvGrpSpPr>
          <p:cNvPr name="Group 35" id="35"/>
          <p:cNvGrpSpPr/>
          <p:nvPr/>
        </p:nvGrpSpPr>
        <p:grpSpPr>
          <a:xfrm rot="0">
            <a:off x="9462388" y="3865984"/>
            <a:ext cx="958982" cy="958982"/>
            <a:chOff x="0" y="0"/>
            <a:chExt cx="812800" cy="812800"/>
          </a:xfrm>
        </p:grpSpPr>
        <p:sp>
          <p:nvSpPr>
            <p:cNvPr name="Freeform 36" id="3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D83"/>
            </a:solidFill>
          </p:spPr>
        </p:sp>
        <p:sp>
          <p:nvSpPr>
            <p:cNvPr name="TextBox 37" id="37"/>
            <p:cNvSpPr txBox="true"/>
            <p:nvPr/>
          </p:nvSpPr>
          <p:spPr>
            <a:xfrm>
              <a:off x="76200" y="95250"/>
              <a:ext cx="660400" cy="641350"/>
            </a:xfrm>
            <a:prstGeom prst="rect">
              <a:avLst/>
            </a:prstGeom>
          </p:spPr>
          <p:txBody>
            <a:bodyPr anchor="ctr" rtlCol="false" tIns="50800" lIns="50800" bIns="50800" rIns="50800"/>
            <a:lstStyle/>
            <a:p>
              <a:pPr algn="ctr">
                <a:lnSpc>
                  <a:spcPts val="1759"/>
                </a:lnSpc>
              </a:pPr>
            </a:p>
          </p:txBody>
        </p:sp>
      </p:grpSp>
      <p:grpSp>
        <p:nvGrpSpPr>
          <p:cNvPr name="Group 38" id="38"/>
          <p:cNvGrpSpPr/>
          <p:nvPr/>
        </p:nvGrpSpPr>
        <p:grpSpPr>
          <a:xfrm rot="0">
            <a:off x="13172258" y="3429000"/>
            <a:ext cx="3682322" cy="4732139"/>
            <a:chOff x="0" y="0"/>
            <a:chExt cx="969830" cy="1246325"/>
          </a:xfrm>
        </p:grpSpPr>
        <p:sp>
          <p:nvSpPr>
            <p:cNvPr name="Freeform 39" id="39"/>
            <p:cNvSpPr/>
            <p:nvPr/>
          </p:nvSpPr>
          <p:spPr>
            <a:xfrm flipH="false" flipV="false" rot="0">
              <a:off x="0" y="0"/>
              <a:ext cx="969830" cy="1246325"/>
            </a:xfrm>
            <a:custGeom>
              <a:avLst/>
              <a:gdLst/>
              <a:ahLst/>
              <a:cxnLst/>
              <a:rect r="r" b="b" t="t" l="l"/>
              <a:pathLst>
                <a:path h="1246325" w="969830">
                  <a:moveTo>
                    <a:pt x="107225" y="0"/>
                  </a:moveTo>
                  <a:lnTo>
                    <a:pt x="862605" y="0"/>
                  </a:lnTo>
                  <a:cubicBezTo>
                    <a:pt x="921823" y="0"/>
                    <a:pt x="969830" y="48006"/>
                    <a:pt x="969830" y="107225"/>
                  </a:cubicBezTo>
                  <a:lnTo>
                    <a:pt x="969830" y="1139099"/>
                  </a:lnTo>
                  <a:cubicBezTo>
                    <a:pt x="969830" y="1198318"/>
                    <a:pt x="921823" y="1246325"/>
                    <a:pt x="862605" y="1246325"/>
                  </a:cubicBezTo>
                  <a:lnTo>
                    <a:pt x="107225" y="1246325"/>
                  </a:lnTo>
                  <a:cubicBezTo>
                    <a:pt x="48006" y="1246325"/>
                    <a:pt x="0" y="1198318"/>
                    <a:pt x="0" y="1139099"/>
                  </a:cubicBezTo>
                  <a:lnTo>
                    <a:pt x="0" y="107225"/>
                  </a:lnTo>
                  <a:cubicBezTo>
                    <a:pt x="0" y="48006"/>
                    <a:pt x="48006" y="0"/>
                    <a:pt x="107225" y="0"/>
                  </a:cubicBezTo>
                  <a:close/>
                </a:path>
              </a:pathLst>
            </a:custGeom>
            <a:solidFill>
              <a:srgbClr val="FFA601"/>
            </a:solidFill>
          </p:spPr>
        </p:sp>
        <p:sp>
          <p:nvSpPr>
            <p:cNvPr name="TextBox 40" id="40"/>
            <p:cNvSpPr txBox="true"/>
            <p:nvPr/>
          </p:nvSpPr>
          <p:spPr>
            <a:xfrm>
              <a:off x="0" y="19050"/>
              <a:ext cx="969830" cy="1227275"/>
            </a:xfrm>
            <a:prstGeom prst="rect">
              <a:avLst/>
            </a:prstGeom>
          </p:spPr>
          <p:txBody>
            <a:bodyPr anchor="ctr" rtlCol="false" tIns="50800" lIns="50800" bIns="50800" rIns="50800"/>
            <a:lstStyle/>
            <a:p>
              <a:pPr algn="ctr">
                <a:lnSpc>
                  <a:spcPts val="1759"/>
                </a:lnSpc>
              </a:pPr>
            </a:p>
          </p:txBody>
        </p:sp>
      </p:grpSp>
      <p:grpSp>
        <p:nvGrpSpPr>
          <p:cNvPr name="Group 41" id="41"/>
          <p:cNvGrpSpPr/>
          <p:nvPr/>
        </p:nvGrpSpPr>
        <p:grpSpPr>
          <a:xfrm rot="0">
            <a:off x="13172258" y="5932094"/>
            <a:ext cx="3682322" cy="2229045"/>
            <a:chOff x="0" y="0"/>
            <a:chExt cx="969830" cy="587074"/>
          </a:xfrm>
        </p:grpSpPr>
        <p:sp>
          <p:nvSpPr>
            <p:cNvPr name="Freeform 42" id="42"/>
            <p:cNvSpPr/>
            <p:nvPr/>
          </p:nvSpPr>
          <p:spPr>
            <a:xfrm flipH="false" flipV="false" rot="0">
              <a:off x="0" y="0"/>
              <a:ext cx="969830" cy="587074"/>
            </a:xfrm>
            <a:custGeom>
              <a:avLst/>
              <a:gdLst/>
              <a:ahLst/>
              <a:cxnLst/>
              <a:rect r="r" b="b" t="t" l="l"/>
              <a:pathLst>
                <a:path h="587074" w="969830">
                  <a:moveTo>
                    <a:pt x="107225" y="0"/>
                  </a:moveTo>
                  <a:lnTo>
                    <a:pt x="862605" y="0"/>
                  </a:lnTo>
                  <a:cubicBezTo>
                    <a:pt x="921823" y="0"/>
                    <a:pt x="969830" y="48006"/>
                    <a:pt x="969830" y="107225"/>
                  </a:cubicBezTo>
                  <a:lnTo>
                    <a:pt x="969830" y="479848"/>
                  </a:lnTo>
                  <a:cubicBezTo>
                    <a:pt x="969830" y="539067"/>
                    <a:pt x="921823" y="587074"/>
                    <a:pt x="862605" y="587074"/>
                  </a:cubicBezTo>
                  <a:lnTo>
                    <a:pt x="107225" y="587074"/>
                  </a:lnTo>
                  <a:cubicBezTo>
                    <a:pt x="48006" y="587074"/>
                    <a:pt x="0" y="539067"/>
                    <a:pt x="0" y="479848"/>
                  </a:cubicBezTo>
                  <a:lnTo>
                    <a:pt x="0" y="107225"/>
                  </a:lnTo>
                  <a:cubicBezTo>
                    <a:pt x="0" y="48006"/>
                    <a:pt x="48006" y="0"/>
                    <a:pt x="107225" y="0"/>
                  </a:cubicBezTo>
                  <a:close/>
                </a:path>
              </a:pathLst>
            </a:custGeom>
            <a:solidFill>
              <a:srgbClr val="FFFFFF">
                <a:alpha val="29804"/>
              </a:srgbClr>
            </a:solidFill>
          </p:spPr>
        </p:sp>
        <p:sp>
          <p:nvSpPr>
            <p:cNvPr name="TextBox 43" id="43"/>
            <p:cNvSpPr txBox="true"/>
            <p:nvPr/>
          </p:nvSpPr>
          <p:spPr>
            <a:xfrm>
              <a:off x="0" y="19050"/>
              <a:ext cx="969830" cy="568024"/>
            </a:xfrm>
            <a:prstGeom prst="rect">
              <a:avLst/>
            </a:prstGeom>
          </p:spPr>
          <p:txBody>
            <a:bodyPr anchor="ctr" rtlCol="false" tIns="50800" lIns="50800" bIns="50800" rIns="50800"/>
            <a:lstStyle/>
            <a:p>
              <a:pPr algn="ctr">
                <a:lnSpc>
                  <a:spcPts val="1759"/>
                </a:lnSpc>
              </a:pPr>
            </a:p>
          </p:txBody>
        </p:sp>
      </p:grpSp>
      <p:grpSp>
        <p:nvGrpSpPr>
          <p:cNvPr name="Group 44" id="44"/>
          <p:cNvGrpSpPr/>
          <p:nvPr/>
        </p:nvGrpSpPr>
        <p:grpSpPr>
          <a:xfrm rot="0">
            <a:off x="13163789" y="3429000"/>
            <a:ext cx="2985721" cy="4732139"/>
            <a:chOff x="0" y="0"/>
            <a:chExt cx="786363" cy="1246325"/>
          </a:xfrm>
        </p:grpSpPr>
        <p:sp>
          <p:nvSpPr>
            <p:cNvPr name="Freeform 45" id="45"/>
            <p:cNvSpPr/>
            <p:nvPr/>
          </p:nvSpPr>
          <p:spPr>
            <a:xfrm flipH="false" flipV="false" rot="0">
              <a:off x="0" y="0"/>
              <a:ext cx="786363" cy="1246325"/>
            </a:xfrm>
            <a:custGeom>
              <a:avLst/>
              <a:gdLst/>
              <a:ahLst/>
              <a:cxnLst/>
              <a:rect r="r" b="b" t="t" l="l"/>
              <a:pathLst>
                <a:path h="1246325" w="786363">
                  <a:moveTo>
                    <a:pt x="121870" y="0"/>
                  </a:moveTo>
                  <a:lnTo>
                    <a:pt x="664493" y="0"/>
                  </a:lnTo>
                  <a:cubicBezTo>
                    <a:pt x="731800" y="0"/>
                    <a:pt x="786363" y="54563"/>
                    <a:pt x="786363" y="121870"/>
                  </a:cubicBezTo>
                  <a:lnTo>
                    <a:pt x="786363" y="1124454"/>
                  </a:lnTo>
                  <a:cubicBezTo>
                    <a:pt x="786363" y="1191761"/>
                    <a:pt x="731800" y="1246325"/>
                    <a:pt x="664493" y="1246325"/>
                  </a:cubicBezTo>
                  <a:lnTo>
                    <a:pt x="121870" y="1246325"/>
                  </a:lnTo>
                  <a:cubicBezTo>
                    <a:pt x="89548" y="1246325"/>
                    <a:pt x="58550" y="1233485"/>
                    <a:pt x="35695" y="1210630"/>
                  </a:cubicBezTo>
                  <a:cubicBezTo>
                    <a:pt x="12840" y="1187775"/>
                    <a:pt x="0" y="1156776"/>
                    <a:pt x="0" y="1124454"/>
                  </a:cubicBezTo>
                  <a:lnTo>
                    <a:pt x="0" y="121870"/>
                  </a:lnTo>
                  <a:cubicBezTo>
                    <a:pt x="0" y="89548"/>
                    <a:pt x="12840" y="58550"/>
                    <a:pt x="35695" y="35695"/>
                  </a:cubicBezTo>
                  <a:cubicBezTo>
                    <a:pt x="58550" y="12840"/>
                    <a:pt x="89548" y="0"/>
                    <a:pt x="121870" y="0"/>
                  </a:cubicBezTo>
                  <a:close/>
                </a:path>
              </a:pathLst>
            </a:custGeom>
            <a:solidFill>
              <a:srgbClr val="FFFFFF"/>
            </a:solidFill>
          </p:spPr>
        </p:sp>
        <p:sp>
          <p:nvSpPr>
            <p:cNvPr name="TextBox 46" id="46"/>
            <p:cNvSpPr txBox="true"/>
            <p:nvPr/>
          </p:nvSpPr>
          <p:spPr>
            <a:xfrm>
              <a:off x="0" y="19050"/>
              <a:ext cx="786363" cy="1227275"/>
            </a:xfrm>
            <a:prstGeom prst="rect">
              <a:avLst/>
            </a:prstGeom>
          </p:spPr>
          <p:txBody>
            <a:bodyPr anchor="ctr" rtlCol="false" tIns="50800" lIns="50800" bIns="50800" rIns="50800"/>
            <a:lstStyle/>
            <a:p>
              <a:pPr algn="ctr">
                <a:lnSpc>
                  <a:spcPts val="1759"/>
                </a:lnSpc>
              </a:pPr>
            </a:p>
          </p:txBody>
        </p:sp>
      </p:grpSp>
      <p:grpSp>
        <p:nvGrpSpPr>
          <p:cNvPr name="Group 47" id="47"/>
          <p:cNvGrpSpPr/>
          <p:nvPr/>
        </p:nvGrpSpPr>
        <p:grpSpPr>
          <a:xfrm rot="0">
            <a:off x="13372255" y="3865984"/>
            <a:ext cx="958982" cy="958982"/>
            <a:chOff x="0" y="0"/>
            <a:chExt cx="812800" cy="812800"/>
          </a:xfrm>
        </p:grpSpPr>
        <p:sp>
          <p:nvSpPr>
            <p:cNvPr name="Freeform 48" id="4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A601"/>
            </a:solidFill>
          </p:spPr>
        </p:sp>
        <p:sp>
          <p:nvSpPr>
            <p:cNvPr name="TextBox 49" id="49"/>
            <p:cNvSpPr txBox="true"/>
            <p:nvPr/>
          </p:nvSpPr>
          <p:spPr>
            <a:xfrm>
              <a:off x="76200" y="95250"/>
              <a:ext cx="660400" cy="641350"/>
            </a:xfrm>
            <a:prstGeom prst="rect">
              <a:avLst/>
            </a:prstGeom>
          </p:spPr>
          <p:txBody>
            <a:bodyPr anchor="ctr" rtlCol="false" tIns="50800" lIns="50800" bIns="50800" rIns="50800"/>
            <a:lstStyle/>
            <a:p>
              <a:pPr algn="ctr">
                <a:lnSpc>
                  <a:spcPts val="1759"/>
                </a:lnSpc>
              </a:pPr>
            </a:p>
          </p:txBody>
        </p:sp>
      </p:grpSp>
      <p:sp>
        <p:nvSpPr>
          <p:cNvPr name="Freeform 50" id="50"/>
          <p:cNvSpPr/>
          <p:nvPr/>
        </p:nvSpPr>
        <p:spPr>
          <a:xfrm flipH="false" flipV="false" rot="0">
            <a:off x="1916508" y="4107481"/>
            <a:ext cx="474798" cy="475988"/>
          </a:xfrm>
          <a:custGeom>
            <a:avLst/>
            <a:gdLst/>
            <a:ahLst/>
            <a:cxnLst/>
            <a:rect r="r" b="b" t="t" l="l"/>
            <a:pathLst>
              <a:path h="475988" w="474798">
                <a:moveTo>
                  <a:pt x="0" y="0"/>
                </a:moveTo>
                <a:lnTo>
                  <a:pt x="474798" y="0"/>
                </a:lnTo>
                <a:lnTo>
                  <a:pt x="474798" y="475988"/>
                </a:lnTo>
                <a:lnTo>
                  <a:pt x="0" y="47598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51" id="51"/>
          <p:cNvSpPr/>
          <p:nvPr/>
        </p:nvSpPr>
        <p:spPr>
          <a:xfrm flipH="false" flipV="false" rot="0">
            <a:off x="5810512" y="4107481"/>
            <a:ext cx="475988" cy="475988"/>
          </a:xfrm>
          <a:custGeom>
            <a:avLst/>
            <a:gdLst/>
            <a:ahLst/>
            <a:cxnLst/>
            <a:rect r="r" b="b" t="t" l="l"/>
            <a:pathLst>
              <a:path h="475988" w="475988">
                <a:moveTo>
                  <a:pt x="0" y="0"/>
                </a:moveTo>
                <a:lnTo>
                  <a:pt x="475988" y="0"/>
                </a:lnTo>
                <a:lnTo>
                  <a:pt x="475988" y="475988"/>
                </a:lnTo>
                <a:lnTo>
                  <a:pt x="0" y="47598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2" id="52"/>
          <p:cNvSpPr/>
          <p:nvPr/>
        </p:nvSpPr>
        <p:spPr>
          <a:xfrm flipH="false" flipV="false" rot="0">
            <a:off x="9711123" y="4147428"/>
            <a:ext cx="487501" cy="396094"/>
          </a:xfrm>
          <a:custGeom>
            <a:avLst/>
            <a:gdLst/>
            <a:ahLst/>
            <a:cxnLst/>
            <a:rect r="r" b="b" t="t" l="l"/>
            <a:pathLst>
              <a:path h="396094" w="487501">
                <a:moveTo>
                  <a:pt x="0" y="0"/>
                </a:moveTo>
                <a:lnTo>
                  <a:pt x="487500" y="0"/>
                </a:lnTo>
                <a:lnTo>
                  <a:pt x="487500" y="396094"/>
                </a:lnTo>
                <a:lnTo>
                  <a:pt x="0" y="396094"/>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3" id="53"/>
          <p:cNvSpPr/>
          <p:nvPr/>
        </p:nvSpPr>
        <p:spPr>
          <a:xfrm flipH="false" flipV="false" rot="0">
            <a:off x="13673250" y="4107481"/>
            <a:ext cx="356991" cy="475988"/>
          </a:xfrm>
          <a:custGeom>
            <a:avLst/>
            <a:gdLst/>
            <a:ahLst/>
            <a:cxnLst/>
            <a:rect r="r" b="b" t="t" l="l"/>
            <a:pathLst>
              <a:path h="475988" w="356991">
                <a:moveTo>
                  <a:pt x="0" y="0"/>
                </a:moveTo>
                <a:lnTo>
                  <a:pt x="356991" y="0"/>
                </a:lnTo>
                <a:lnTo>
                  <a:pt x="356991" y="475988"/>
                </a:lnTo>
                <a:lnTo>
                  <a:pt x="0" y="47598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54" id="54"/>
          <p:cNvSpPr txBox="true"/>
          <p:nvPr/>
        </p:nvSpPr>
        <p:spPr>
          <a:xfrm rot="0">
            <a:off x="2524036" y="885825"/>
            <a:ext cx="13239928" cy="710565"/>
          </a:xfrm>
          <a:prstGeom prst="rect">
            <a:avLst/>
          </a:prstGeom>
        </p:spPr>
        <p:txBody>
          <a:bodyPr anchor="t" rtlCol="false" tIns="0" lIns="0" bIns="0" rIns="0">
            <a:spAutoFit/>
          </a:bodyPr>
          <a:lstStyle/>
          <a:p>
            <a:pPr algn="ctr">
              <a:lnSpc>
                <a:spcPts val="5459"/>
              </a:lnSpc>
            </a:pPr>
            <a:r>
              <a:rPr lang="en-US" sz="3899" b="true">
                <a:solidFill>
                  <a:srgbClr val="000000"/>
                </a:solidFill>
                <a:latin typeface="Helvetica World Bold"/>
                <a:ea typeface="Helvetica World Bold"/>
                <a:cs typeface="Helvetica World Bold"/>
                <a:sym typeface="Helvetica World Bold"/>
              </a:rPr>
              <a:t>Strategic Value for Your Clinic</a:t>
            </a:r>
          </a:p>
        </p:txBody>
      </p:sp>
      <p:sp>
        <p:nvSpPr>
          <p:cNvPr name="TextBox 55" id="55"/>
          <p:cNvSpPr txBox="true"/>
          <p:nvPr/>
        </p:nvSpPr>
        <p:spPr>
          <a:xfrm rot="0">
            <a:off x="1794051" y="5338038"/>
            <a:ext cx="2264458" cy="559435"/>
          </a:xfrm>
          <a:prstGeom prst="rect">
            <a:avLst/>
          </a:prstGeom>
        </p:spPr>
        <p:txBody>
          <a:bodyPr anchor="t" rtlCol="false" tIns="0" lIns="0" bIns="0" rIns="0">
            <a:spAutoFit/>
          </a:bodyPr>
          <a:lstStyle/>
          <a:p>
            <a:pPr algn="l">
              <a:lnSpc>
                <a:spcPts val="2239"/>
              </a:lnSpc>
            </a:pPr>
            <a:r>
              <a:rPr lang="en-US" sz="1599" b="true">
                <a:solidFill>
                  <a:srgbClr val="000000"/>
                </a:solidFill>
                <a:latin typeface="Object Sans Bold"/>
                <a:ea typeface="Object Sans Bold"/>
                <a:cs typeface="Object Sans Bold"/>
                <a:sym typeface="Object Sans Bold"/>
              </a:rPr>
              <a:t>Enhance Patien</a:t>
            </a:r>
            <a:r>
              <a:rPr lang="en-US" sz="1599" b="true">
                <a:solidFill>
                  <a:srgbClr val="000000"/>
                </a:solidFill>
                <a:latin typeface="Object Sans Bold"/>
                <a:ea typeface="Object Sans Bold"/>
                <a:cs typeface="Object Sans Bold"/>
                <a:sym typeface="Object Sans Bold"/>
              </a:rPr>
              <a:t>t Access &amp; Experience:</a:t>
            </a:r>
          </a:p>
        </p:txBody>
      </p:sp>
      <p:sp>
        <p:nvSpPr>
          <p:cNvPr name="TextBox 56" id="56"/>
          <p:cNvSpPr txBox="true"/>
          <p:nvPr/>
        </p:nvSpPr>
        <p:spPr>
          <a:xfrm rot="0">
            <a:off x="4390565" y="4167675"/>
            <a:ext cx="705071" cy="365125"/>
          </a:xfrm>
          <a:prstGeom prst="rect">
            <a:avLst/>
          </a:prstGeom>
        </p:spPr>
        <p:txBody>
          <a:bodyPr anchor="t" rtlCol="false" tIns="0" lIns="0" bIns="0" rIns="0">
            <a:spAutoFit/>
          </a:bodyPr>
          <a:lstStyle/>
          <a:p>
            <a:pPr algn="ctr">
              <a:lnSpc>
                <a:spcPts val="2749"/>
              </a:lnSpc>
            </a:pPr>
            <a:r>
              <a:rPr lang="en-US" sz="2499" b="true">
                <a:solidFill>
                  <a:srgbClr val="FFFFFF"/>
                </a:solidFill>
                <a:latin typeface="Object Sans Bold"/>
                <a:ea typeface="Object Sans Bold"/>
                <a:cs typeface="Object Sans Bold"/>
                <a:sym typeface="Object Sans Bold"/>
              </a:rPr>
              <a:t>01</a:t>
            </a:r>
          </a:p>
        </p:txBody>
      </p:sp>
      <p:sp>
        <p:nvSpPr>
          <p:cNvPr name="TextBox 57" id="57"/>
          <p:cNvSpPr txBox="true"/>
          <p:nvPr/>
        </p:nvSpPr>
        <p:spPr>
          <a:xfrm rot="0">
            <a:off x="1793102" y="6145123"/>
            <a:ext cx="2266357" cy="983615"/>
          </a:xfrm>
          <a:prstGeom prst="rect">
            <a:avLst/>
          </a:prstGeom>
        </p:spPr>
        <p:txBody>
          <a:bodyPr anchor="t" rtlCol="false" tIns="0" lIns="0" bIns="0" rIns="0">
            <a:spAutoFit/>
          </a:bodyPr>
          <a:lstStyle/>
          <a:p>
            <a:pPr algn="l">
              <a:lnSpc>
                <a:spcPts val="1960"/>
              </a:lnSpc>
            </a:pPr>
            <a:r>
              <a:rPr lang="en-US" sz="1400">
                <a:solidFill>
                  <a:srgbClr val="000000"/>
                </a:solidFill>
                <a:latin typeface="Object Sans"/>
                <a:ea typeface="Object Sans"/>
                <a:cs typeface="Object Sans"/>
                <a:sym typeface="Object Sans"/>
              </a:rPr>
              <a:t>F</a:t>
            </a:r>
            <a:r>
              <a:rPr lang="en-US" sz="1400">
                <a:solidFill>
                  <a:srgbClr val="000000"/>
                </a:solidFill>
                <a:latin typeface="Object Sans"/>
                <a:ea typeface="Object Sans"/>
                <a:cs typeface="Object Sans"/>
                <a:sym typeface="Object Sans"/>
              </a:rPr>
              <a:t>aster scheduling, reduced hold times, 24/7 support, and higher first-call resolution.</a:t>
            </a:r>
          </a:p>
        </p:txBody>
      </p:sp>
      <p:sp>
        <p:nvSpPr>
          <p:cNvPr name="TextBox 58" id="58"/>
          <p:cNvSpPr txBox="true"/>
          <p:nvPr/>
        </p:nvSpPr>
        <p:spPr>
          <a:xfrm rot="0">
            <a:off x="5704688" y="5338038"/>
            <a:ext cx="2264458" cy="559435"/>
          </a:xfrm>
          <a:prstGeom prst="rect">
            <a:avLst/>
          </a:prstGeom>
        </p:spPr>
        <p:txBody>
          <a:bodyPr anchor="t" rtlCol="false" tIns="0" lIns="0" bIns="0" rIns="0">
            <a:spAutoFit/>
          </a:bodyPr>
          <a:lstStyle/>
          <a:p>
            <a:pPr algn="l">
              <a:lnSpc>
                <a:spcPts val="2239"/>
              </a:lnSpc>
            </a:pPr>
            <a:r>
              <a:rPr lang="en-US" sz="1599" b="true">
                <a:solidFill>
                  <a:srgbClr val="000000"/>
                </a:solidFill>
                <a:latin typeface="Object Sans Bold"/>
                <a:ea typeface="Object Sans Bold"/>
                <a:cs typeface="Object Sans Bold"/>
                <a:sym typeface="Object Sans Bold"/>
              </a:rPr>
              <a:t>Strengthen Clinic Op</a:t>
            </a:r>
            <a:r>
              <a:rPr lang="en-US" sz="1599" b="true">
                <a:solidFill>
                  <a:srgbClr val="000000"/>
                </a:solidFill>
                <a:latin typeface="Object Sans Bold"/>
                <a:ea typeface="Object Sans Bold"/>
                <a:cs typeface="Object Sans Bold"/>
                <a:sym typeface="Object Sans Bold"/>
              </a:rPr>
              <a:t>erations</a:t>
            </a:r>
          </a:p>
        </p:txBody>
      </p:sp>
      <p:sp>
        <p:nvSpPr>
          <p:cNvPr name="TextBox 59" id="59"/>
          <p:cNvSpPr txBox="true"/>
          <p:nvPr/>
        </p:nvSpPr>
        <p:spPr>
          <a:xfrm rot="0">
            <a:off x="8301202" y="4167684"/>
            <a:ext cx="705071" cy="365108"/>
          </a:xfrm>
          <a:prstGeom prst="rect">
            <a:avLst/>
          </a:prstGeom>
        </p:spPr>
        <p:txBody>
          <a:bodyPr anchor="t" rtlCol="false" tIns="0" lIns="0" bIns="0" rIns="0">
            <a:spAutoFit/>
          </a:bodyPr>
          <a:lstStyle/>
          <a:p>
            <a:pPr algn="ctr">
              <a:lnSpc>
                <a:spcPts val="2749"/>
              </a:lnSpc>
            </a:pPr>
            <a:r>
              <a:rPr lang="en-US" sz="2499" b="true">
                <a:solidFill>
                  <a:srgbClr val="FFFFFF"/>
                </a:solidFill>
                <a:latin typeface="Object Sans Bold"/>
                <a:ea typeface="Object Sans Bold"/>
                <a:cs typeface="Object Sans Bold"/>
                <a:sym typeface="Object Sans Bold"/>
              </a:rPr>
              <a:t>02</a:t>
            </a:r>
          </a:p>
        </p:txBody>
      </p:sp>
      <p:sp>
        <p:nvSpPr>
          <p:cNvPr name="TextBox 60" id="60"/>
          <p:cNvSpPr txBox="true"/>
          <p:nvPr/>
        </p:nvSpPr>
        <p:spPr>
          <a:xfrm rot="0">
            <a:off x="5703738" y="6145123"/>
            <a:ext cx="2266357" cy="1231265"/>
          </a:xfrm>
          <a:prstGeom prst="rect">
            <a:avLst/>
          </a:prstGeom>
        </p:spPr>
        <p:txBody>
          <a:bodyPr anchor="t" rtlCol="false" tIns="0" lIns="0" bIns="0" rIns="0">
            <a:spAutoFit/>
          </a:bodyPr>
          <a:lstStyle/>
          <a:p>
            <a:pPr algn="l">
              <a:lnSpc>
                <a:spcPts val="1960"/>
              </a:lnSpc>
            </a:pPr>
            <a:r>
              <a:rPr lang="en-US" sz="1400">
                <a:solidFill>
                  <a:srgbClr val="000000"/>
                </a:solidFill>
                <a:latin typeface="Object Sans"/>
                <a:ea typeface="Object Sans"/>
                <a:cs typeface="Object Sans"/>
                <a:sym typeface="Object Sans"/>
              </a:rPr>
              <a:t>M</a:t>
            </a:r>
            <a:r>
              <a:rPr lang="en-US" sz="1400">
                <a:solidFill>
                  <a:srgbClr val="000000"/>
                </a:solidFill>
                <a:latin typeface="Object Sans"/>
                <a:ea typeface="Object Sans"/>
                <a:cs typeface="Object Sans"/>
                <a:sym typeface="Object Sans"/>
              </a:rPr>
              <a:t>anage high call volumes, appointment coordination, reminders, insurance verification, and billing inquiries.</a:t>
            </a:r>
          </a:p>
        </p:txBody>
      </p:sp>
      <p:sp>
        <p:nvSpPr>
          <p:cNvPr name="TextBox 61" id="61"/>
          <p:cNvSpPr txBox="true"/>
          <p:nvPr/>
        </p:nvSpPr>
        <p:spPr>
          <a:xfrm rot="0">
            <a:off x="9614554" y="5338038"/>
            <a:ext cx="2264458" cy="559435"/>
          </a:xfrm>
          <a:prstGeom prst="rect">
            <a:avLst/>
          </a:prstGeom>
        </p:spPr>
        <p:txBody>
          <a:bodyPr anchor="t" rtlCol="false" tIns="0" lIns="0" bIns="0" rIns="0">
            <a:spAutoFit/>
          </a:bodyPr>
          <a:lstStyle/>
          <a:p>
            <a:pPr algn="l">
              <a:lnSpc>
                <a:spcPts val="2239"/>
              </a:lnSpc>
            </a:pPr>
            <a:r>
              <a:rPr lang="en-US" sz="1599" b="true">
                <a:solidFill>
                  <a:srgbClr val="000000"/>
                </a:solidFill>
                <a:latin typeface="Object Sans Bold"/>
                <a:ea typeface="Object Sans Bold"/>
                <a:cs typeface="Object Sans Bold"/>
                <a:sym typeface="Object Sans Bold"/>
              </a:rPr>
              <a:t>Opera</a:t>
            </a:r>
            <a:r>
              <a:rPr lang="en-US" sz="1599" b="true">
                <a:solidFill>
                  <a:srgbClr val="000000"/>
                </a:solidFill>
                <a:latin typeface="Object Sans Bold"/>
                <a:ea typeface="Object Sans Bold"/>
                <a:cs typeface="Object Sans Bold"/>
                <a:sym typeface="Object Sans Bold"/>
              </a:rPr>
              <a:t>tional Efficiency &amp; Cost Savings:</a:t>
            </a:r>
          </a:p>
        </p:txBody>
      </p:sp>
      <p:sp>
        <p:nvSpPr>
          <p:cNvPr name="TextBox 62" id="62"/>
          <p:cNvSpPr txBox="true"/>
          <p:nvPr/>
        </p:nvSpPr>
        <p:spPr>
          <a:xfrm rot="0">
            <a:off x="12211068" y="4167684"/>
            <a:ext cx="705071" cy="365108"/>
          </a:xfrm>
          <a:prstGeom prst="rect">
            <a:avLst/>
          </a:prstGeom>
        </p:spPr>
        <p:txBody>
          <a:bodyPr anchor="t" rtlCol="false" tIns="0" lIns="0" bIns="0" rIns="0">
            <a:spAutoFit/>
          </a:bodyPr>
          <a:lstStyle/>
          <a:p>
            <a:pPr algn="ctr">
              <a:lnSpc>
                <a:spcPts val="2749"/>
              </a:lnSpc>
            </a:pPr>
            <a:r>
              <a:rPr lang="en-US" sz="2499" b="true">
                <a:solidFill>
                  <a:srgbClr val="FFFFFF"/>
                </a:solidFill>
                <a:latin typeface="Object Sans Bold"/>
                <a:ea typeface="Object Sans Bold"/>
                <a:cs typeface="Object Sans Bold"/>
                <a:sym typeface="Object Sans Bold"/>
              </a:rPr>
              <a:t>03</a:t>
            </a:r>
          </a:p>
        </p:txBody>
      </p:sp>
      <p:sp>
        <p:nvSpPr>
          <p:cNvPr name="TextBox 63" id="63"/>
          <p:cNvSpPr txBox="true"/>
          <p:nvPr/>
        </p:nvSpPr>
        <p:spPr>
          <a:xfrm rot="0">
            <a:off x="9613605" y="6145123"/>
            <a:ext cx="2266357" cy="983615"/>
          </a:xfrm>
          <a:prstGeom prst="rect">
            <a:avLst/>
          </a:prstGeom>
        </p:spPr>
        <p:txBody>
          <a:bodyPr anchor="t" rtlCol="false" tIns="0" lIns="0" bIns="0" rIns="0">
            <a:spAutoFit/>
          </a:bodyPr>
          <a:lstStyle/>
          <a:p>
            <a:pPr algn="l">
              <a:lnSpc>
                <a:spcPts val="1960"/>
              </a:lnSpc>
            </a:pPr>
            <a:r>
              <a:rPr lang="en-US" sz="1400">
                <a:solidFill>
                  <a:srgbClr val="000000"/>
                </a:solidFill>
                <a:latin typeface="Object Sans"/>
                <a:ea typeface="Object Sans"/>
                <a:cs typeface="Object Sans"/>
                <a:sym typeface="Object Sans"/>
              </a:rPr>
              <a:t> </a:t>
            </a:r>
            <a:r>
              <a:rPr lang="en-US" sz="1400">
                <a:solidFill>
                  <a:srgbClr val="000000"/>
                </a:solidFill>
                <a:latin typeface="Object Sans"/>
                <a:ea typeface="Object Sans"/>
                <a:cs typeface="Object Sans"/>
                <a:sym typeface="Object Sans"/>
              </a:rPr>
              <a:t>Lower cost per call than in-house staffing; scalable workforce to meet demand.</a:t>
            </a:r>
          </a:p>
        </p:txBody>
      </p:sp>
      <p:sp>
        <p:nvSpPr>
          <p:cNvPr name="TextBox 64" id="64"/>
          <p:cNvSpPr txBox="true"/>
          <p:nvPr/>
        </p:nvSpPr>
        <p:spPr>
          <a:xfrm rot="0">
            <a:off x="13524420" y="5338038"/>
            <a:ext cx="2264458" cy="559435"/>
          </a:xfrm>
          <a:prstGeom prst="rect">
            <a:avLst/>
          </a:prstGeom>
        </p:spPr>
        <p:txBody>
          <a:bodyPr anchor="t" rtlCol="false" tIns="0" lIns="0" bIns="0" rIns="0">
            <a:spAutoFit/>
          </a:bodyPr>
          <a:lstStyle/>
          <a:p>
            <a:pPr algn="l">
              <a:lnSpc>
                <a:spcPts val="2239"/>
              </a:lnSpc>
            </a:pPr>
            <a:r>
              <a:rPr lang="en-US" sz="1599" b="true">
                <a:solidFill>
                  <a:srgbClr val="000000"/>
                </a:solidFill>
                <a:latin typeface="Object Sans Bold"/>
                <a:ea typeface="Object Sans Bold"/>
                <a:cs typeface="Object Sans Bold"/>
                <a:sym typeface="Object Sans Bold"/>
              </a:rPr>
              <a:t>Improve Reve</a:t>
            </a:r>
            <a:r>
              <a:rPr lang="en-US" sz="1599" b="true">
                <a:solidFill>
                  <a:srgbClr val="000000"/>
                </a:solidFill>
                <a:latin typeface="Object Sans Bold"/>
                <a:ea typeface="Object Sans Bold"/>
                <a:cs typeface="Object Sans Bold"/>
                <a:sym typeface="Object Sans Bold"/>
              </a:rPr>
              <a:t>nue Cycle Performance</a:t>
            </a:r>
          </a:p>
        </p:txBody>
      </p:sp>
      <p:sp>
        <p:nvSpPr>
          <p:cNvPr name="TextBox 65" id="65"/>
          <p:cNvSpPr txBox="true"/>
          <p:nvPr/>
        </p:nvSpPr>
        <p:spPr>
          <a:xfrm rot="0">
            <a:off x="16120935" y="4167684"/>
            <a:ext cx="705071" cy="365108"/>
          </a:xfrm>
          <a:prstGeom prst="rect">
            <a:avLst/>
          </a:prstGeom>
        </p:spPr>
        <p:txBody>
          <a:bodyPr anchor="t" rtlCol="false" tIns="0" lIns="0" bIns="0" rIns="0">
            <a:spAutoFit/>
          </a:bodyPr>
          <a:lstStyle/>
          <a:p>
            <a:pPr algn="ctr">
              <a:lnSpc>
                <a:spcPts val="2749"/>
              </a:lnSpc>
            </a:pPr>
            <a:r>
              <a:rPr lang="en-US" sz="2499" b="true">
                <a:solidFill>
                  <a:srgbClr val="FFFFFF"/>
                </a:solidFill>
                <a:latin typeface="Object Sans Bold"/>
                <a:ea typeface="Object Sans Bold"/>
                <a:cs typeface="Object Sans Bold"/>
                <a:sym typeface="Object Sans Bold"/>
              </a:rPr>
              <a:t>04</a:t>
            </a:r>
          </a:p>
        </p:txBody>
      </p:sp>
      <p:sp>
        <p:nvSpPr>
          <p:cNvPr name="TextBox 66" id="66"/>
          <p:cNvSpPr txBox="true"/>
          <p:nvPr/>
        </p:nvSpPr>
        <p:spPr>
          <a:xfrm rot="0">
            <a:off x="13523471" y="6145123"/>
            <a:ext cx="2266357" cy="1231265"/>
          </a:xfrm>
          <a:prstGeom prst="rect">
            <a:avLst/>
          </a:prstGeom>
        </p:spPr>
        <p:txBody>
          <a:bodyPr anchor="t" rtlCol="false" tIns="0" lIns="0" bIns="0" rIns="0">
            <a:spAutoFit/>
          </a:bodyPr>
          <a:lstStyle/>
          <a:p>
            <a:pPr algn="l">
              <a:lnSpc>
                <a:spcPts val="1960"/>
              </a:lnSpc>
            </a:pPr>
            <a:r>
              <a:rPr lang="en-US" sz="1400">
                <a:solidFill>
                  <a:srgbClr val="000000"/>
                </a:solidFill>
                <a:latin typeface="Object Sans"/>
                <a:ea typeface="Object Sans"/>
                <a:cs typeface="Object Sans"/>
                <a:sym typeface="Object Sans"/>
              </a:rPr>
              <a:t>Better i</a:t>
            </a:r>
            <a:r>
              <a:rPr lang="en-US" sz="1400">
                <a:solidFill>
                  <a:srgbClr val="000000"/>
                </a:solidFill>
                <a:latin typeface="Object Sans"/>
                <a:ea typeface="Object Sans"/>
                <a:cs typeface="Object Sans"/>
                <a:sym typeface="Object Sans"/>
              </a:rPr>
              <a:t>nsurance verification, fewer missed appointments, and consistent follow-ups increase collections.</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F4F6FC"/>
        </a:solidFill>
      </p:bgPr>
    </p:bg>
    <p:spTree>
      <p:nvGrpSpPr>
        <p:cNvPr id="1" name=""/>
        <p:cNvGrpSpPr/>
        <p:nvPr/>
      </p:nvGrpSpPr>
      <p:grpSpPr>
        <a:xfrm>
          <a:off x="0" y="0"/>
          <a:ext cx="0" cy="0"/>
          <a:chOff x="0" y="0"/>
          <a:chExt cx="0" cy="0"/>
        </a:xfrm>
      </p:grpSpPr>
      <p:sp>
        <p:nvSpPr>
          <p:cNvPr name="Freeform 2" id="2"/>
          <p:cNvSpPr/>
          <p:nvPr/>
        </p:nvSpPr>
        <p:spPr>
          <a:xfrm flipH="false" flipV="false" rot="0">
            <a:off x="8978117" y="2960764"/>
            <a:ext cx="7031109" cy="6143432"/>
          </a:xfrm>
          <a:custGeom>
            <a:avLst/>
            <a:gdLst/>
            <a:ahLst/>
            <a:cxnLst/>
            <a:rect r="r" b="b" t="t" l="l"/>
            <a:pathLst>
              <a:path h="6143432" w="7031109">
                <a:moveTo>
                  <a:pt x="0" y="0"/>
                </a:moveTo>
                <a:lnTo>
                  <a:pt x="7031109" y="0"/>
                </a:lnTo>
                <a:lnTo>
                  <a:pt x="7031109" y="6143431"/>
                </a:lnTo>
                <a:lnTo>
                  <a:pt x="0" y="614343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3510484" y="942975"/>
            <a:ext cx="11267031" cy="755015"/>
          </a:xfrm>
          <a:prstGeom prst="rect">
            <a:avLst/>
          </a:prstGeom>
        </p:spPr>
        <p:txBody>
          <a:bodyPr anchor="t" rtlCol="false" tIns="0" lIns="0" bIns="0" rIns="0">
            <a:spAutoFit/>
          </a:bodyPr>
          <a:lstStyle/>
          <a:p>
            <a:pPr algn="ctr">
              <a:lnSpc>
                <a:spcPts val="6159"/>
              </a:lnSpc>
              <a:spcBef>
                <a:spcPct val="0"/>
              </a:spcBef>
            </a:pPr>
            <a:r>
              <a:rPr lang="en-US" b="true" sz="4399">
                <a:solidFill>
                  <a:srgbClr val="000000"/>
                </a:solidFill>
                <a:latin typeface="Open Sauce Bold"/>
                <a:ea typeface="Open Sauce Bold"/>
                <a:cs typeface="Open Sauce Bold"/>
                <a:sym typeface="Open Sauce Bold"/>
              </a:rPr>
              <a:t>Next</a:t>
            </a:r>
            <a:r>
              <a:rPr lang="en-US" b="true" sz="4399">
                <a:solidFill>
                  <a:srgbClr val="000000"/>
                </a:solidFill>
                <a:latin typeface="Open Sauce Bold"/>
                <a:ea typeface="Open Sauce Bold"/>
                <a:cs typeface="Open Sauce Bold"/>
                <a:sym typeface="Open Sauce Bold"/>
              </a:rPr>
              <a:t> Steps</a:t>
            </a:r>
          </a:p>
        </p:txBody>
      </p:sp>
      <p:sp>
        <p:nvSpPr>
          <p:cNvPr name="Freeform 4" id="4"/>
          <p:cNvSpPr/>
          <p:nvPr/>
        </p:nvSpPr>
        <p:spPr>
          <a:xfrm flipH="false" flipV="false" rot="0">
            <a:off x="10401056" y="5329603"/>
            <a:ext cx="925768" cy="1134172"/>
          </a:xfrm>
          <a:custGeom>
            <a:avLst/>
            <a:gdLst/>
            <a:ahLst/>
            <a:cxnLst/>
            <a:rect r="r" b="b" t="t" l="l"/>
            <a:pathLst>
              <a:path h="1134172" w="925768">
                <a:moveTo>
                  <a:pt x="0" y="0"/>
                </a:moveTo>
                <a:lnTo>
                  <a:pt x="925768" y="0"/>
                </a:lnTo>
                <a:lnTo>
                  <a:pt x="925768" y="1134172"/>
                </a:lnTo>
                <a:lnTo>
                  <a:pt x="0" y="113417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11326824" y="4233879"/>
            <a:ext cx="925768" cy="1134172"/>
          </a:xfrm>
          <a:custGeom>
            <a:avLst/>
            <a:gdLst/>
            <a:ahLst/>
            <a:cxnLst/>
            <a:rect r="r" b="b" t="t" l="l"/>
            <a:pathLst>
              <a:path h="1134172" w="925768">
                <a:moveTo>
                  <a:pt x="0" y="0"/>
                </a:moveTo>
                <a:lnTo>
                  <a:pt x="925768" y="0"/>
                </a:lnTo>
                <a:lnTo>
                  <a:pt x="925768" y="1134173"/>
                </a:lnTo>
                <a:lnTo>
                  <a:pt x="0" y="113417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0">
            <a:off x="12105498" y="3138156"/>
            <a:ext cx="925768" cy="1134172"/>
          </a:xfrm>
          <a:custGeom>
            <a:avLst/>
            <a:gdLst/>
            <a:ahLst/>
            <a:cxnLst/>
            <a:rect r="r" b="b" t="t" l="l"/>
            <a:pathLst>
              <a:path h="1134172" w="925768">
                <a:moveTo>
                  <a:pt x="0" y="0"/>
                </a:moveTo>
                <a:lnTo>
                  <a:pt x="925768" y="0"/>
                </a:lnTo>
                <a:lnTo>
                  <a:pt x="925768" y="1134172"/>
                </a:lnTo>
                <a:lnTo>
                  <a:pt x="0" y="1134172"/>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7" id="7"/>
          <p:cNvSpPr/>
          <p:nvPr/>
        </p:nvSpPr>
        <p:spPr>
          <a:xfrm flipH="false" flipV="false" rot="0">
            <a:off x="12949792" y="2042432"/>
            <a:ext cx="925768" cy="1134172"/>
          </a:xfrm>
          <a:custGeom>
            <a:avLst/>
            <a:gdLst/>
            <a:ahLst/>
            <a:cxnLst/>
            <a:rect r="r" b="b" t="t" l="l"/>
            <a:pathLst>
              <a:path h="1134172" w="925768">
                <a:moveTo>
                  <a:pt x="0" y="0"/>
                </a:moveTo>
                <a:lnTo>
                  <a:pt x="925768" y="0"/>
                </a:lnTo>
                <a:lnTo>
                  <a:pt x="925768" y="1134172"/>
                </a:lnTo>
                <a:lnTo>
                  <a:pt x="0" y="1134172"/>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grpSp>
        <p:nvGrpSpPr>
          <p:cNvPr name="Group 8" id="8"/>
          <p:cNvGrpSpPr/>
          <p:nvPr/>
        </p:nvGrpSpPr>
        <p:grpSpPr>
          <a:xfrm rot="0">
            <a:off x="6861536" y="2607423"/>
            <a:ext cx="1087234" cy="1169945"/>
            <a:chOff x="0" y="0"/>
            <a:chExt cx="286350" cy="308134"/>
          </a:xfrm>
        </p:grpSpPr>
        <p:sp>
          <p:nvSpPr>
            <p:cNvPr name="Freeform 9" id="9"/>
            <p:cNvSpPr/>
            <p:nvPr/>
          </p:nvSpPr>
          <p:spPr>
            <a:xfrm flipH="false" flipV="false" rot="0">
              <a:off x="0" y="0"/>
              <a:ext cx="286350" cy="308134"/>
            </a:xfrm>
            <a:custGeom>
              <a:avLst/>
              <a:gdLst/>
              <a:ahLst/>
              <a:cxnLst/>
              <a:rect r="r" b="b" t="t" l="l"/>
              <a:pathLst>
                <a:path h="308134" w="286350">
                  <a:moveTo>
                    <a:pt x="113932" y="0"/>
                  </a:moveTo>
                  <a:lnTo>
                    <a:pt x="172418" y="0"/>
                  </a:lnTo>
                  <a:cubicBezTo>
                    <a:pt x="202634" y="0"/>
                    <a:pt x="231613" y="12004"/>
                    <a:pt x="252980" y="33370"/>
                  </a:cubicBezTo>
                  <a:cubicBezTo>
                    <a:pt x="274346" y="54736"/>
                    <a:pt x="286350" y="83715"/>
                    <a:pt x="286350" y="113932"/>
                  </a:cubicBezTo>
                  <a:lnTo>
                    <a:pt x="286350" y="194202"/>
                  </a:lnTo>
                  <a:cubicBezTo>
                    <a:pt x="286350" y="257125"/>
                    <a:pt x="235341" y="308134"/>
                    <a:pt x="172418" y="308134"/>
                  </a:cubicBezTo>
                  <a:lnTo>
                    <a:pt x="113932" y="308134"/>
                  </a:lnTo>
                  <a:cubicBezTo>
                    <a:pt x="83715" y="308134"/>
                    <a:pt x="54736" y="296130"/>
                    <a:pt x="33370" y="274764"/>
                  </a:cubicBezTo>
                  <a:cubicBezTo>
                    <a:pt x="12004" y="253397"/>
                    <a:pt x="0" y="224418"/>
                    <a:pt x="0" y="194202"/>
                  </a:cubicBezTo>
                  <a:lnTo>
                    <a:pt x="0" y="113932"/>
                  </a:lnTo>
                  <a:cubicBezTo>
                    <a:pt x="0" y="83715"/>
                    <a:pt x="12004" y="54736"/>
                    <a:pt x="33370" y="33370"/>
                  </a:cubicBezTo>
                  <a:cubicBezTo>
                    <a:pt x="54736" y="12004"/>
                    <a:pt x="83715" y="0"/>
                    <a:pt x="113932" y="0"/>
                  </a:cubicBezTo>
                  <a:close/>
                </a:path>
              </a:pathLst>
            </a:custGeom>
            <a:solidFill>
              <a:srgbClr val="864DE3"/>
            </a:solidFill>
          </p:spPr>
        </p:sp>
        <p:sp>
          <p:nvSpPr>
            <p:cNvPr name="TextBox 10" id="10"/>
            <p:cNvSpPr txBox="true"/>
            <p:nvPr/>
          </p:nvSpPr>
          <p:spPr>
            <a:xfrm>
              <a:off x="0" y="-28575"/>
              <a:ext cx="286350" cy="336709"/>
            </a:xfrm>
            <a:prstGeom prst="rect">
              <a:avLst/>
            </a:prstGeom>
          </p:spPr>
          <p:txBody>
            <a:bodyPr anchor="ctr" rtlCol="false" tIns="50800" lIns="50800" bIns="50800" rIns="50800"/>
            <a:lstStyle/>
            <a:p>
              <a:pPr algn="ctr">
                <a:lnSpc>
                  <a:spcPts val="2100"/>
                </a:lnSpc>
              </a:pPr>
            </a:p>
          </p:txBody>
        </p:sp>
      </p:grpSp>
      <p:grpSp>
        <p:nvGrpSpPr>
          <p:cNvPr name="Group 11" id="11"/>
          <p:cNvGrpSpPr/>
          <p:nvPr/>
        </p:nvGrpSpPr>
        <p:grpSpPr>
          <a:xfrm rot="0">
            <a:off x="6861536" y="4251730"/>
            <a:ext cx="1087234" cy="1169945"/>
            <a:chOff x="0" y="0"/>
            <a:chExt cx="286350" cy="308134"/>
          </a:xfrm>
        </p:grpSpPr>
        <p:sp>
          <p:nvSpPr>
            <p:cNvPr name="Freeform 12" id="12"/>
            <p:cNvSpPr/>
            <p:nvPr/>
          </p:nvSpPr>
          <p:spPr>
            <a:xfrm flipH="false" flipV="false" rot="0">
              <a:off x="0" y="0"/>
              <a:ext cx="286350" cy="308134"/>
            </a:xfrm>
            <a:custGeom>
              <a:avLst/>
              <a:gdLst/>
              <a:ahLst/>
              <a:cxnLst/>
              <a:rect r="r" b="b" t="t" l="l"/>
              <a:pathLst>
                <a:path h="308134" w="286350">
                  <a:moveTo>
                    <a:pt x="113932" y="0"/>
                  </a:moveTo>
                  <a:lnTo>
                    <a:pt x="172418" y="0"/>
                  </a:lnTo>
                  <a:cubicBezTo>
                    <a:pt x="202634" y="0"/>
                    <a:pt x="231613" y="12004"/>
                    <a:pt x="252980" y="33370"/>
                  </a:cubicBezTo>
                  <a:cubicBezTo>
                    <a:pt x="274346" y="54736"/>
                    <a:pt x="286350" y="83715"/>
                    <a:pt x="286350" y="113932"/>
                  </a:cubicBezTo>
                  <a:lnTo>
                    <a:pt x="286350" y="194202"/>
                  </a:lnTo>
                  <a:cubicBezTo>
                    <a:pt x="286350" y="257125"/>
                    <a:pt x="235341" y="308134"/>
                    <a:pt x="172418" y="308134"/>
                  </a:cubicBezTo>
                  <a:lnTo>
                    <a:pt x="113932" y="308134"/>
                  </a:lnTo>
                  <a:cubicBezTo>
                    <a:pt x="83715" y="308134"/>
                    <a:pt x="54736" y="296130"/>
                    <a:pt x="33370" y="274764"/>
                  </a:cubicBezTo>
                  <a:cubicBezTo>
                    <a:pt x="12004" y="253397"/>
                    <a:pt x="0" y="224418"/>
                    <a:pt x="0" y="194202"/>
                  </a:cubicBezTo>
                  <a:lnTo>
                    <a:pt x="0" y="113932"/>
                  </a:lnTo>
                  <a:cubicBezTo>
                    <a:pt x="0" y="83715"/>
                    <a:pt x="12004" y="54736"/>
                    <a:pt x="33370" y="33370"/>
                  </a:cubicBezTo>
                  <a:cubicBezTo>
                    <a:pt x="54736" y="12004"/>
                    <a:pt x="83715" y="0"/>
                    <a:pt x="113932" y="0"/>
                  </a:cubicBezTo>
                  <a:close/>
                </a:path>
              </a:pathLst>
            </a:custGeom>
            <a:solidFill>
              <a:srgbClr val="0D51FE"/>
            </a:solidFill>
          </p:spPr>
        </p:sp>
        <p:sp>
          <p:nvSpPr>
            <p:cNvPr name="TextBox 13" id="13"/>
            <p:cNvSpPr txBox="true"/>
            <p:nvPr/>
          </p:nvSpPr>
          <p:spPr>
            <a:xfrm>
              <a:off x="0" y="-28575"/>
              <a:ext cx="286350" cy="336709"/>
            </a:xfrm>
            <a:prstGeom prst="rect">
              <a:avLst/>
            </a:prstGeom>
          </p:spPr>
          <p:txBody>
            <a:bodyPr anchor="ctr" rtlCol="false" tIns="50800" lIns="50800" bIns="50800" rIns="50800"/>
            <a:lstStyle/>
            <a:p>
              <a:pPr algn="ctr">
                <a:lnSpc>
                  <a:spcPts val="2100"/>
                </a:lnSpc>
              </a:pPr>
            </a:p>
          </p:txBody>
        </p:sp>
      </p:grpSp>
      <p:grpSp>
        <p:nvGrpSpPr>
          <p:cNvPr name="Group 14" id="14"/>
          <p:cNvGrpSpPr/>
          <p:nvPr/>
        </p:nvGrpSpPr>
        <p:grpSpPr>
          <a:xfrm rot="0">
            <a:off x="1957506" y="2455785"/>
            <a:ext cx="5812055" cy="1473222"/>
            <a:chOff x="0" y="0"/>
            <a:chExt cx="1530747" cy="388009"/>
          </a:xfrm>
        </p:grpSpPr>
        <p:sp>
          <p:nvSpPr>
            <p:cNvPr name="Freeform 15" id="15"/>
            <p:cNvSpPr/>
            <p:nvPr/>
          </p:nvSpPr>
          <p:spPr>
            <a:xfrm flipH="false" flipV="false" rot="0">
              <a:off x="0" y="0"/>
              <a:ext cx="1530747" cy="388009"/>
            </a:xfrm>
            <a:custGeom>
              <a:avLst/>
              <a:gdLst/>
              <a:ahLst/>
              <a:cxnLst/>
              <a:rect r="r" b="b" t="t" l="l"/>
              <a:pathLst>
                <a:path h="388009" w="1530747">
                  <a:moveTo>
                    <a:pt x="42625" y="0"/>
                  </a:moveTo>
                  <a:lnTo>
                    <a:pt x="1488122" y="0"/>
                  </a:lnTo>
                  <a:cubicBezTo>
                    <a:pt x="1511663" y="0"/>
                    <a:pt x="1530747" y="19084"/>
                    <a:pt x="1530747" y="42625"/>
                  </a:cubicBezTo>
                  <a:lnTo>
                    <a:pt x="1530747" y="345384"/>
                  </a:lnTo>
                  <a:cubicBezTo>
                    <a:pt x="1530747" y="368925"/>
                    <a:pt x="1511663" y="388009"/>
                    <a:pt x="1488122" y="388009"/>
                  </a:cubicBezTo>
                  <a:lnTo>
                    <a:pt x="42625" y="388009"/>
                  </a:lnTo>
                  <a:cubicBezTo>
                    <a:pt x="19084" y="388009"/>
                    <a:pt x="0" y="368925"/>
                    <a:pt x="0" y="345384"/>
                  </a:cubicBezTo>
                  <a:lnTo>
                    <a:pt x="0" y="42625"/>
                  </a:lnTo>
                  <a:cubicBezTo>
                    <a:pt x="0" y="19084"/>
                    <a:pt x="19084" y="0"/>
                    <a:pt x="42625" y="0"/>
                  </a:cubicBezTo>
                  <a:close/>
                </a:path>
              </a:pathLst>
            </a:custGeom>
            <a:solidFill>
              <a:srgbClr val="FFFFFF"/>
            </a:solidFill>
          </p:spPr>
        </p:sp>
        <p:sp>
          <p:nvSpPr>
            <p:cNvPr name="TextBox 16" id="16"/>
            <p:cNvSpPr txBox="true"/>
            <p:nvPr/>
          </p:nvSpPr>
          <p:spPr>
            <a:xfrm>
              <a:off x="0" y="-28575"/>
              <a:ext cx="1530747" cy="416584"/>
            </a:xfrm>
            <a:prstGeom prst="rect">
              <a:avLst/>
            </a:prstGeom>
          </p:spPr>
          <p:txBody>
            <a:bodyPr anchor="ctr" rtlCol="false" tIns="50800" lIns="50800" bIns="50800" rIns="50800"/>
            <a:lstStyle/>
            <a:p>
              <a:pPr algn="ctr">
                <a:lnSpc>
                  <a:spcPts val="2100"/>
                </a:lnSpc>
              </a:pPr>
            </a:p>
          </p:txBody>
        </p:sp>
      </p:grpSp>
      <p:grpSp>
        <p:nvGrpSpPr>
          <p:cNvPr name="Group 17" id="17"/>
          <p:cNvGrpSpPr/>
          <p:nvPr/>
        </p:nvGrpSpPr>
        <p:grpSpPr>
          <a:xfrm rot="0">
            <a:off x="1957506" y="4100092"/>
            <a:ext cx="5812055" cy="1473222"/>
            <a:chOff x="0" y="0"/>
            <a:chExt cx="1530747" cy="388009"/>
          </a:xfrm>
        </p:grpSpPr>
        <p:sp>
          <p:nvSpPr>
            <p:cNvPr name="Freeform 18" id="18"/>
            <p:cNvSpPr/>
            <p:nvPr/>
          </p:nvSpPr>
          <p:spPr>
            <a:xfrm flipH="false" flipV="false" rot="0">
              <a:off x="0" y="0"/>
              <a:ext cx="1530747" cy="388009"/>
            </a:xfrm>
            <a:custGeom>
              <a:avLst/>
              <a:gdLst/>
              <a:ahLst/>
              <a:cxnLst/>
              <a:rect r="r" b="b" t="t" l="l"/>
              <a:pathLst>
                <a:path h="388009" w="1530747">
                  <a:moveTo>
                    <a:pt x="42625" y="0"/>
                  </a:moveTo>
                  <a:lnTo>
                    <a:pt x="1488122" y="0"/>
                  </a:lnTo>
                  <a:cubicBezTo>
                    <a:pt x="1511663" y="0"/>
                    <a:pt x="1530747" y="19084"/>
                    <a:pt x="1530747" y="42625"/>
                  </a:cubicBezTo>
                  <a:lnTo>
                    <a:pt x="1530747" y="345384"/>
                  </a:lnTo>
                  <a:cubicBezTo>
                    <a:pt x="1530747" y="368925"/>
                    <a:pt x="1511663" y="388009"/>
                    <a:pt x="1488122" y="388009"/>
                  </a:cubicBezTo>
                  <a:lnTo>
                    <a:pt x="42625" y="388009"/>
                  </a:lnTo>
                  <a:cubicBezTo>
                    <a:pt x="19084" y="388009"/>
                    <a:pt x="0" y="368925"/>
                    <a:pt x="0" y="345384"/>
                  </a:cubicBezTo>
                  <a:lnTo>
                    <a:pt x="0" y="42625"/>
                  </a:lnTo>
                  <a:cubicBezTo>
                    <a:pt x="0" y="19084"/>
                    <a:pt x="19084" y="0"/>
                    <a:pt x="42625" y="0"/>
                  </a:cubicBezTo>
                  <a:close/>
                </a:path>
              </a:pathLst>
            </a:custGeom>
            <a:solidFill>
              <a:srgbClr val="FFFFFF"/>
            </a:solidFill>
          </p:spPr>
        </p:sp>
        <p:sp>
          <p:nvSpPr>
            <p:cNvPr name="TextBox 19" id="19"/>
            <p:cNvSpPr txBox="true"/>
            <p:nvPr/>
          </p:nvSpPr>
          <p:spPr>
            <a:xfrm>
              <a:off x="0" y="-28575"/>
              <a:ext cx="1530747" cy="416584"/>
            </a:xfrm>
            <a:prstGeom prst="rect">
              <a:avLst/>
            </a:prstGeom>
          </p:spPr>
          <p:txBody>
            <a:bodyPr anchor="ctr" rtlCol="false" tIns="50800" lIns="50800" bIns="50800" rIns="50800"/>
            <a:lstStyle/>
            <a:p>
              <a:pPr algn="ctr">
                <a:lnSpc>
                  <a:spcPts val="2100"/>
                </a:lnSpc>
              </a:pPr>
            </a:p>
          </p:txBody>
        </p:sp>
      </p:grpSp>
      <p:grpSp>
        <p:nvGrpSpPr>
          <p:cNvPr name="Group 20" id="20"/>
          <p:cNvGrpSpPr/>
          <p:nvPr/>
        </p:nvGrpSpPr>
        <p:grpSpPr>
          <a:xfrm rot="0">
            <a:off x="6861536" y="5896037"/>
            <a:ext cx="1087234" cy="1169945"/>
            <a:chOff x="0" y="0"/>
            <a:chExt cx="286350" cy="308134"/>
          </a:xfrm>
        </p:grpSpPr>
        <p:sp>
          <p:nvSpPr>
            <p:cNvPr name="Freeform 21" id="21"/>
            <p:cNvSpPr/>
            <p:nvPr/>
          </p:nvSpPr>
          <p:spPr>
            <a:xfrm flipH="false" flipV="false" rot="0">
              <a:off x="0" y="0"/>
              <a:ext cx="286350" cy="308134"/>
            </a:xfrm>
            <a:custGeom>
              <a:avLst/>
              <a:gdLst/>
              <a:ahLst/>
              <a:cxnLst/>
              <a:rect r="r" b="b" t="t" l="l"/>
              <a:pathLst>
                <a:path h="308134" w="286350">
                  <a:moveTo>
                    <a:pt x="113932" y="0"/>
                  </a:moveTo>
                  <a:lnTo>
                    <a:pt x="172418" y="0"/>
                  </a:lnTo>
                  <a:cubicBezTo>
                    <a:pt x="202634" y="0"/>
                    <a:pt x="231613" y="12004"/>
                    <a:pt x="252980" y="33370"/>
                  </a:cubicBezTo>
                  <a:cubicBezTo>
                    <a:pt x="274346" y="54736"/>
                    <a:pt x="286350" y="83715"/>
                    <a:pt x="286350" y="113932"/>
                  </a:cubicBezTo>
                  <a:lnTo>
                    <a:pt x="286350" y="194202"/>
                  </a:lnTo>
                  <a:cubicBezTo>
                    <a:pt x="286350" y="257125"/>
                    <a:pt x="235341" y="308134"/>
                    <a:pt x="172418" y="308134"/>
                  </a:cubicBezTo>
                  <a:lnTo>
                    <a:pt x="113932" y="308134"/>
                  </a:lnTo>
                  <a:cubicBezTo>
                    <a:pt x="83715" y="308134"/>
                    <a:pt x="54736" y="296130"/>
                    <a:pt x="33370" y="274764"/>
                  </a:cubicBezTo>
                  <a:cubicBezTo>
                    <a:pt x="12004" y="253397"/>
                    <a:pt x="0" y="224418"/>
                    <a:pt x="0" y="194202"/>
                  </a:cubicBezTo>
                  <a:lnTo>
                    <a:pt x="0" y="113932"/>
                  </a:lnTo>
                  <a:cubicBezTo>
                    <a:pt x="0" y="83715"/>
                    <a:pt x="12004" y="54736"/>
                    <a:pt x="33370" y="33370"/>
                  </a:cubicBezTo>
                  <a:cubicBezTo>
                    <a:pt x="54736" y="12004"/>
                    <a:pt x="83715" y="0"/>
                    <a:pt x="113932" y="0"/>
                  </a:cubicBezTo>
                  <a:close/>
                </a:path>
              </a:pathLst>
            </a:custGeom>
            <a:solidFill>
              <a:srgbClr val="518DFF"/>
            </a:solidFill>
          </p:spPr>
        </p:sp>
        <p:sp>
          <p:nvSpPr>
            <p:cNvPr name="TextBox 22" id="22"/>
            <p:cNvSpPr txBox="true"/>
            <p:nvPr/>
          </p:nvSpPr>
          <p:spPr>
            <a:xfrm>
              <a:off x="0" y="-28575"/>
              <a:ext cx="286350" cy="336709"/>
            </a:xfrm>
            <a:prstGeom prst="rect">
              <a:avLst/>
            </a:prstGeom>
          </p:spPr>
          <p:txBody>
            <a:bodyPr anchor="ctr" rtlCol="false" tIns="50800" lIns="50800" bIns="50800" rIns="50800"/>
            <a:lstStyle/>
            <a:p>
              <a:pPr algn="ctr">
                <a:lnSpc>
                  <a:spcPts val="2100"/>
                </a:lnSpc>
              </a:pPr>
            </a:p>
          </p:txBody>
        </p:sp>
      </p:grpSp>
      <p:grpSp>
        <p:nvGrpSpPr>
          <p:cNvPr name="Group 23" id="23"/>
          <p:cNvGrpSpPr/>
          <p:nvPr/>
        </p:nvGrpSpPr>
        <p:grpSpPr>
          <a:xfrm rot="0">
            <a:off x="6861536" y="7540344"/>
            <a:ext cx="1087234" cy="1169945"/>
            <a:chOff x="0" y="0"/>
            <a:chExt cx="286350" cy="308134"/>
          </a:xfrm>
        </p:grpSpPr>
        <p:sp>
          <p:nvSpPr>
            <p:cNvPr name="Freeform 24" id="24"/>
            <p:cNvSpPr/>
            <p:nvPr/>
          </p:nvSpPr>
          <p:spPr>
            <a:xfrm flipH="false" flipV="false" rot="0">
              <a:off x="0" y="0"/>
              <a:ext cx="286350" cy="308134"/>
            </a:xfrm>
            <a:custGeom>
              <a:avLst/>
              <a:gdLst/>
              <a:ahLst/>
              <a:cxnLst/>
              <a:rect r="r" b="b" t="t" l="l"/>
              <a:pathLst>
                <a:path h="308134" w="286350">
                  <a:moveTo>
                    <a:pt x="113932" y="0"/>
                  </a:moveTo>
                  <a:lnTo>
                    <a:pt x="172418" y="0"/>
                  </a:lnTo>
                  <a:cubicBezTo>
                    <a:pt x="202634" y="0"/>
                    <a:pt x="231613" y="12004"/>
                    <a:pt x="252980" y="33370"/>
                  </a:cubicBezTo>
                  <a:cubicBezTo>
                    <a:pt x="274346" y="54736"/>
                    <a:pt x="286350" y="83715"/>
                    <a:pt x="286350" y="113932"/>
                  </a:cubicBezTo>
                  <a:lnTo>
                    <a:pt x="286350" y="194202"/>
                  </a:lnTo>
                  <a:cubicBezTo>
                    <a:pt x="286350" y="257125"/>
                    <a:pt x="235341" y="308134"/>
                    <a:pt x="172418" y="308134"/>
                  </a:cubicBezTo>
                  <a:lnTo>
                    <a:pt x="113932" y="308134"/>
                  </a:lnTo>
                  <a:cubicBezTo>
                    <a:pt x="83715" y="308134"/>
                    <a:pt x="54736" y="296130"/>
                    <a:pt x="33370" y="274764"/>
                  </a:cubicBezTo>
                  <a:cubicBezTo>
                    <a:pt x="12004" y="253397"/>
                    <a:pt x="0" y="224418"/>
                    <a:pt x="0" y="194202"/>
                  </a:cubicBezTo>
                  <a:lnTo>
                    <a:pt x="0" y="113932"/>
                  </a:lnTo>
                  <a:cubicBezTo>
                    <a:pt x="0" y="83715"/>
                    <a:pt x="12004" y="54736"/>
                    <a:pt x="33370" y="33370"/>
                  </a:cubicBezTo>
                  <a:cubicBezTo>
                    <a:pt x="54736" y="12004"/>
                    <a:pt x="83715" y="0"/>
                    <a:pt x="113932" y="0"/>
                  </a:cubicBezTo>
                  <a:close/>
                </a:path>
              </a:pathLst>
            </a:custGeom>
            <a:solidFill>
              <a:srgbClr val="FFADAF"/>
            </a:solidFill>
          </p:spPr>
        </p:sp>
        <p:sp>
          <p:nvSpPr>
            <p:cNvPr name="TextBox 25" id="25"/>
            <p:cNvSpPr txBox="true"/>
            <p:nvPr/>
          </p:nvSpPr>
          <p:spPr>
            <a:xfrm>
              <a:off x="0" y="-28575"/>
              <a:ext cx="286350" cy="336709"/>
            </a:xfrm>
            <a:prstGeom prst="rect">
              <a:avLst/>
            </a:prstGeom>
          </p:spPr>
          <p:txBody>
            <a:bodyPr anchor="ctr" rtlCol="false" tIns="50800" lIns="50800" bIns="50800" rIns="50800"/>
            <a:lstStyle/>
            <a:p>
              <a:pPr algn="ctr">
                <a:lnSpc>
                  <a:spcPts val="2100"/>
                </a:lnSpc>
              </a:pPr>
            </a:p>
          </p:txBody>
        </p:sp>
      </p:grpSp>
      <p:grpSp>
        <p:nvGrpSpPr>
          <p:cNvPr name="Group 26" id="26"/>
          <p:cNvGrpSpPr/>
          <p:nvPr/>
        </p:nvGrpSpPr>
        <p:grpSpPr>
          <a:xfrm rot="0">
            <a:off x="1957506" y="5744399"/>
            <a:ext cx="5812055" cy="1473222"/>
            <a:chOff x="0" y="0"/>
            <a:chExt cx="1530747" cy="388009"/>
          </a:xfrm>
        </p:grpSpPr>
        <p:sp>
          <p:nvSpPr>
            <p:cNvPr name="Freeform 27" id="27"/>
            <p:cNvSpPr/>
            <p:nvPr/>
          </p:nvSpPr>
          <p:spPr>
            <a:xfrm flipH="false" flipV="false" rot="0">
              <a:off x="0" y="0"/>
              <a:ext cx="1530747" cy="388009"/>
            </a:xfrm>
            <a:custGeom>
              <a:avLst/>
              <a:gdLst/>
              <a:ahLst/>
              <a:cxnLst/>
              <a:rect r="r" b="b" t="t" l="l"/>
              <a:pathLst>
                <a:path h="388009" w="1530747">
                  <a:moveTo>
                    <a:pt x="42625" y="0"/>
                  </a:moveTo>
                  <a:lnTo>
                    <a:pt x="1488122" y="0"/>
                  </a:lnTo>
                  <a:cubicBezTo>
                    <a:pt x="1511663" y="0"/>
                    <a:pt x="1530747" y="19084"/>
                    <a:pt x="1530747" y="42625"/>
                  </a:cubicBezTo>
                  <a:lnTo>
                    <a:pt x="1530747" y="345384"/>
                  </a:lnTo>
                  <a:cubicBezTo>
                    <a:pt x="1530747" y="368925"/>
                    <a:pt x="1511663" y="388009"/>
                    <a:pt x="1488122" y="388009"/>
                  </a:cubicBezTo>
                  <a:lnTo>
                    <a:pt x="42625" y="388009"/>
                  </a:lnTo>
                  <a:cubicBezTo>
                    <a:pt x="19084" y="388009"/>
                    <a:pt x="0" y="368925"/>
                    <a:pt x="0" y="345384"/>
                  </a:cubicBezTo>
                  <a:lnTo>
                    <a:pt x="0" y="42625"/>
                  </a:lnTo>
                  <a:cubicBezTo>
                    <a:pt x="0" y="19084"/>
                    <a:pt x="19084" y="0"/>
                    <a:pt x="42625" y="0"/>
                  </a:cubicBezTo>
                  <a:close/>
                </a:path>
              </a:pathLst>
            </a:custGeom>
            <a:solidFill>
              <a:srgbClr val="FFFFFF"/>
            </a:solidFill>
          </p:spPr>
        </p:sp>
        <p:sp>
          <p:nvSpPr>
            <p:cNvPr name="TextBox 28" id="28"/>
            <p:cNvSpPr txBox="true"/>
            <p:nvPr/>
          </p:nvSpPr>
          <p:spPr>
            <a:xfrm>
              <a:off x="0" y="-28575"/>
              <a:ext cx="1530747" cy="416584"/>
            </a:xfrm>
            <a:prstGeom prst="rect">
              <a:avLst/>
            </a:prstGeom>
          </p:spPr>
          <p:txBody>
            <a:bodyPr anchor="ctr" rtlCol="false" tIns="50800" lIns="50800" bIns="50800" rIns="50800"/>
            <a:lstStyle/>
            <a:p>
              <a:pPr algn="ctr">
                <a:lnSpc>
                  <a:spcPts val="2100"/>
                </a:lnSpc>
              </a:pPr>
            </a:p>
          </p:txBody>
        </p:sp>
      </p:grpSp>
      <p:grpSp>
        <p:nvGrpSpPr>
          <p:cNvPr name="Group 29" id="29"/>
          <p:cNvGrpSpPr/>
          <p:nvPr/>
        </p:nvGrpSpPr>
        <p:grpSpPr>
          <a:xfrm rot="0">
            <a:off x="1957506" y="7388706"/>
            <a:ext cx="5812055" cy="1473222"/>
            <a:chOff x="0" y="0"/>
            <a:chExt cx="1530747" cy="388009"/>
          </a:xfrm>
        </p:grpSpPr>
        <p:sp>
          <p:nvSpPr>
            <p:cNvPr name="Freeform 30" id="30"/>
            <p:cNvSpPr/>
            <p:nvPr/>
          </p:nvSpPr>
          <p:spPr>
            <a:xfrm flipH="false" flipV="false" rot="0">
              <a:off x="0" y="0"/>
              <a:ext cx="1530747" cy="388009"/>
            </a:xfrm>
            <a:custGeom>
              <a:avLst/>
              <a:gdLst/>
              <a:ahLst/>
              <a:cxnLst/>
              <a:rect r="r" b="b" t="t" l="l"/>
              <a:pathLst>
                <a:path h="388009" w="1530747">
                  <a:moveTo>
                    <a:pt x="42625" y="0"/>
                  </a:moveTo>
                  <a:lnTo>
                    <a:pt x="1488122" y="0"/>
                  </a:lnTo>
                  <a:cubicBezTo>
                    <a:pt x="1511663" y="0"/>
                    <a:pt x="1530747" y="19084"/>
                    <a:pt x="1530747" y="42625"/>
                  </a:cubicBezTo>
                  <a:lnTo>
                    <a:pt x="1530747" y="345384"/>
                  </a:lnTo>
                  <a:cubicBezTo>
                    <a:pt x="1530747" y="368925"/>
                    <a:pt x="1511663" y="388009"/>
                    <a:pt x="1488122" y="388009"/>
                  </a:cubicBezTo>
                  <a:lnTo>
                    <a:pt x="42625" y="388009"/>
                  </a:lnTo>
                  <a:cubicBezTo>
                    <a:pt x="19084" y="388009"/>
                    <a:pt x="0" y="368925"/>
                    <a:pt x="0" y="345384"/>
                  </a:cubicBezTo>
                  <a:lnTo>
                    <a:pt x="0" y="42625"/>
                  </a:lnTo>
                  <a:cubicBezTo>
                    <a:pt x="0" y="19084"/>
                    <a:pt x="19084" y="0"/>
                    <a:pt x="42625" y="0"/>
                  </a:cubicBezTo>
                  <a:close/>
                </a:path>
              </a:pathLst>
            </a:custGeom>
            <a:solidFill>
              <a:srgbClr val="FFFFFF"/>
            </a:solidFill>
          </p:spPr>
        </p:sp>
        <p:sp>
          <p:nvSpPr>
            <p:cNvPr name="TextBox 31" id="31"/>
            <p:cNvSpPr txBox="true"/>
            <p:nvPr/>
          </p:nvSpPr>
          <p:spPr>
            <a:xfrm>
              <a:off x="0" y="-28575"/>
              <a:ext cx="1530747" cy="416584"/>
            </a:xfrm>
            <a:prstGeom prst="rect">
              <a:avLst/>
            </a:prstGeom>
          </p:spPr>
          <p:txBody>
            <a:bodyPr anchor="ctr" rtlCol="false" tIns="50800" lIns="50800" bIns="50800" rIns="50800"/>
            <a:lstStyle/>
            <a:p>
              <a:pPr algn="ctr">
                <a:lnSpc>
                  <a:spcPts val="2100"/>
                </a:lnSpc>
              </a:pPr>
            </a:p>
          </p:txBody>
        </p:sp>
      </p:grpSp>
      <p:sp>
        <p:nvSpPr>
          <p:cNvPr name="Freeform 32" id="32"/>
          <p:cNvSpPr/>
          <p:nvPr/>
        </p:nvSpPr>
        <p:spPr>
          <a:xfrm flipH="false" flipV="false" rot="0">
            <a:off x="2458700" y="7758258"/>
            <a:ext cx="596469" cy="734116"/>
          </a:xfrm>
          <a:custGeom>
            <a:avLst/>
            <a:gdLst/>
            <a:ahLst/>
            <a:cxnLst/>
            <a:rect r="r" b="b" t="t" l="l"/>
            <a:pathLst>
              <a:path h="734116" w="596469">
                <a:moveTo>
                  <a:pt x="0" y="0"/>
                </a:moveTo>
                <a:lnTo>
                  <a:pt x="596470" y="0"/>
                </a:lnTo>
                <a:lnTo>
                  <a:pt x="596470" y="734117"/>
                </a:lnTo>
                <a:lnTo>
                  <a:pt x="0" y="734117"/>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33" id="33"/>
          <p:cNvSpPr/>
          <p:nvPr/>
        </p:nvSpPr>
        <p:spPr>
          <a:xfrm flipH="false" flipV="false" rot="0">
            <a:off x="2360748" y="6084822"/>
            <a:ext cx="792375" cy="792375"/>
          </a:xfrm>
          <a:custGeom>
            <a:avLst/>
            <a:gdLst/>
            <a:ahLst/>
            <a:cxnLst/>
            <a:rect r="r" b="b" t="t" l="l"/>
            <a:pathLst>
              <a:path h="792375" w="792375">
                <a:moveTo>
                  <a:pt x="0" y="0"/>
                </a:moveTo>
                <a:lnTo>
                  <a:pt x="792374" y="0"/>
                </a:lnTo>
                <a:lnTo>
                  <a:pt x="792374" y="792375"/>
                </a:lnTo>
                <a:lnTo>
                  <a:pt x="0" y="792375"/>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34" id="34"/>
          <p:cNvSpPr/>
          <p:nvPr/>
        </p:nvSpPr>
        <p:spPr>
          <a:xfrm flipH="false" flipV="false" rot="0">
            <a:off x="2360748" y="4440515"/>
            <a:ext cx="792375" cy="792375"/>
          </a:xfrm>
          <a:custGeom>
            <a:avLst/>
            <a:gdLst/>
            <a:ahLst/>
            <a:cxnLst/>
            <a:rect r="r" b="b" t="t" l="l"/>
            <a:pathLst>
              <a:path h="792375" w="792375">
                <a:moveTo>
                  <a:pt x="0" y="0"/>
                </a:moveTo>
                <a:lnTo>
                  <a:pt x="792374" y="0"/>
                </a:lnTo>
                <a:lnTo>
                  <a:pt x="792374" y="792375"/>
                </a:lnTo>
                <a:lnTo>
                  <a:pt x="0" y="792375"/>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Freeform 35" id="35"/>
          <p:cNvSpPr/>
          <p:nvPr/>
        </p:nvSpPr>
        <p:spPr>
          <a:xfrm flipH="false" flipV="false" rot="0">
            <a:off x="2327122" y="2762582"/>
            <a:ext cx="859627" cy="859627"/>
          </a:xfrm>
          <a:custGeom>
            <a:avLst/>
            <a:gdLst/>
            <a:ahLst/>
            <a:cxnLst/>
            <a:rect r="r" b="b" t="t" l="l"/>
            <a:pathLst>
              <a:path h="859627" w="859627">
                <a:moveTo>
                  <a:pt x="0" y="0"/>
                </a:moveTo>
                <a:lnTo>
                  <a:pt x="859627" y="0"/>
                </a:lnTo>
                <a:lnTo>
                  <a:pt x="859627" y="859627"/>
                </a:lnTo>
                <a:lnTo>
                  <a:pt x="0" y="859627"/>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TextBox 36" id="36"/>
          <p:cNvSpPr txBox="true"/>
          <p:nvPr/>
        </p:nvSpPr>
        <p:spPr>
          <a:xfrm rot="0">
            <a:off x="10515196" y="5612492"/>
            <a:ext cx="697488" cy="284197"/>
          </a:xfrm>
          <a:prstGeom prst="rect">
            <a:avLst/>
          </a:prstGeom>
        </p:spPr>
        <p:txBody>
          <a:bodyPr anchor="t" rtlCol="false" tIns="0" lIns="0" bIns="0" rIns="0">
            <a:spAutoFit/>
          </a:bodyPr>
          <a:lstStyle/>
          <a:p>
            <a:pPr algn="ctr">
              <a:lnSpc>
                <a:spcPts val="2308"/>
              </a:lnSpc>
              <a:spcBef>
                <a:spcPct val="0"/>
              </a:spcBef>
            </a:pPr>
            <a:r>
              <a:rPr lang="en-US" b="true" sz="1648">
                <a:solidFill>
                  <a:srgbClr val="000000"/>
                </a:solidFill>
                <a:latin typeface="Open Sauce Bold"/>
                <a:ea typeface="Open Sauce Bold"/>
                <a:cs typeface="Open Sauce Bold"/>
                <a:sym typeface="Open Sauce Bold"/>
              </a:rPr>
              <a:t>01</a:t>
            </a:r>
          </a:p>
        </p:txBody>
      </p:sp>
      <p:sp>
        <p:nvSpPr>
          <p:cNvPr name="TextBox 37" id="37"/>
          <p:cNvSpPr txBox="true"/>
          <p:nvPr/>
        </p:nvSpPr>
        <p:spPr>
          <a:xfrm rot="0">
            <a:off x="11440965" y="4516769"/>
            <a:ext cx="697488" cy="284197"/>
          </a:xfrm>
          <a:prstGeom prst="rect">
            <a:avLst/>
          </a:prstGeom>
        </p:spPr>
        <p:txBody>
          <a:bodyPr anchor="t" rtlCol="false" tIns="0" lIns="0" bIns="0" rIns="0">
            <a:spAutoFit/>
          </a:bodyPr>
          <a:lstStyle/>
          <a:p>
            <a:pPr algn="ctr">
              <a:lnSpc>
                <a:spcPts val="2308"/>
              </a:lnSpc>
              <a:spcBef>
                <a:spcPct val="0"/>
              </a:spcBef>
            </a:pPr>
            <a:r>
              <a:rPr lang="en-US" b="true" sz="1648">
                <a:solidFill>
                  <a:srgbClr val="000000"/>
                </a:solidFill>
                <a:latin typeface="Open Sauce Bold"/>
                <a:ea typeface="Open Sauce Bold"/>
                <a:cs typeface="Open Sauce Bold"/>
                <a:sym typeface="Open Sauce Bold"/>
              </a:rPr>
              <a:t>02</a:t>
            </a:r>
          </a:p>
        </p:txBody>
      </p:sp>
      <p:sp>
        <p:nvSpPr>
          <p:cNvPr name="TextBox 38" id="38"/>
          <p:cNvSpPr txBox="true"/>
          <p:nvPr/>
        </p:nvSpPr>
        <p:spPr>
          <a:xfrm rot="0">
            <a:off x="12219638" y="3421045"/>
            <a:ext cx="697488" cy="284197"/>
          </a:xfrm>
          <a:prstGeom prst="rect">
            <a:avLst/>
          </a:prstGeom>
        </p:spPr>
        <p:txBody>
          <a:bodyPr anchor="t" rtlCol="false" tIns="0" lIns="0" bIns="0" rIns="0">
            <a:spAutoFit/>
          </a:bodyPr>
          <a:lstStyle/>
          <a:p>
            <a:pPr algn="ctr">
              <a:lnSpc>
                <a:spcPts val="2308"/>
              </a:lnSpc>
              <a:spcBef>
                <a:spcPct val="0"/>
              </a:spcBef>
            </a:pPr>
            <a:r>
              <a:rPr lang="en-US" b="true" sz="1648">
                <a:solidFill>
                  <a:srgbClr val="000000"/>
                </a:solidFill>
                <a:latin typeface="Open Sauce Bold"/>
                <a:ea typeface="Open Sauce Bold"/>
                <a:cs typeface="Open Sauce Bold"/>
                <a:sym typeface="Open Sauce Bold"/>
              </a:rPr>
              <a:t>03</a:t>
            </a:r>
          </a:p>
        </p:txBody>
      </p:sp>
      <p:sp>
        <p:nvSpPr>
          <p:cNvPr name="TextBox 39" id="39"/>
          <p:cNvSpPr txBox="true"/>
          <p:nvPr/>
        </p:nvSpPr>
        <p:spPr>
          <a:xfrm rot="0">
            <a:off x="13063932" y="2325321"/>
            <a:ext cx="697488" cy="284197"/>
          </a:xfrm>
          <a:prstGeom prst="rect">
            <a:avLst/>
          </a:prstGeom>
        </p:spPr>
        <p:txBody>
          <a:bodyPr anchor="t" rtlCol="false" tIns="0" lIns="0" bIns="0" rIns="0">
            <a:spAutoFit/>
          </a:bodyPr>
          <a:lstStyle/>
          <a:p>
            <a:pPr algn="ctr">
              <a:lnSpc>
                <a:spcPts val="2308"/>
              </a:lnSpc>
              <a:spcBef>
                <a:spcPct val="0"/>
              </a:spcBef>
            </a:pPr>
            <a:r>
              <a:rPr lang="en-US" b="true" sz="1648">
                <a:solidFill>
                  <a:srgbClr val="000000"/>
                </a:solidFill>
                <a:latin typeface="Open Sauce Bold"/>
                <a:ea typeface="Open Sauce Bold"/>
                <a:cs typeface="Open Sauce Bold"/>
                <a:sym typeface="Open Sauce Bold"/>
              </a:rPr>
              <a:t>04</a:t>
            </a:r>
          </a:p>
        </p:txBody>
      </p:sp>
      <p:sp>
        <p:nvSpPr>
          <p:cNvPr name="TextBox 40" id="40"/>
          <p:cNvSpPr txBox="true"/>
          <p:nvPr/>
        </p:nvSpPr>
        <p:spPr>
          <a:xfrm rot="0">
            <a:off x="3608346" y="3065373"/>
            <a:ext cx="3796806" cy="583311"/>
          </a:xfrm>
          <a:prstGeom prst="rect">
            <a:avLst/>
          </a:prstGeom>
        </p:spPr>
        <p:txBody>
          <a:bodyPr anchor="t" rtlCol="false" tIns="0" lIns="0" bIns="0" rIns="0">
            <a:spAutoFit/>
          </a:bodyPr>
          <a:lstStyle/>
          <a:p>
            <a:pPr algn="l">
              <a:lnSpc>
                <a:spcPts val="2351"/>
              </a:lnSpc>
            </a:pPr>
            <a:r>
              <a:rPr lang="en-US" sz="1599">
                <a:solidFill>
                  <a:srgbClr val="000000"/>
                </a:solidFill>
                <a:latin typeface="Open Sauce"/>
                <a:ea typeface="Open Sauce"/>
                <a:cs typeface="Open Sauce"/>
                <a:sym typeface="Open Sauce"/>
              </a:rPr>
              <a:t>D</a:t>
            </a:r>
            <a:r>
              <a:rPr lang="en-US" sz="1599">
                <a:solidFill>
                  <a:srgbClr val="000000"/>
                </a:solidFill>
                <a:latin typeface="Open Sauce"/>
                <a:ea typeface="Open Sauce"/>
                <a:cs typeface="Open Sauce"/>
                <a:sym typeface="Open Sauce"/>
              </a:rPr>
              <a:t>iscovery and alignment with clinic objectives</a:t>
            </a:r>
          </a:p>
        </p:txBody>
      </p:sp>
      <p:sp>
        <p:nvSpPr>
          <p:cNvPr name="TextBox 41" id="41"/>
          <p:cNvSpPr txBox="true"/>
          <p:nvPr/>
        </p:nvSpPr>
        <p:spPr>
          <a:xfrm rot="0">
            <a:off x="3608346" y="4709680"/>
            <a:ext cx="3796806" cy="583311"/>
          </a:xfrm>
          <a:prstGeom prst="rect">
            <a:avLst/>
          </a:prstGeom>
        </p:spPr>
        <p:txBody>
          <a:bodyPr anchor="t" rtlCol="false" tIns="0" lIns="0" bIns="0" rIns="0">
            <a:spAutoFit/>
          </a:bodyPr>
          <a:lstStyle/>
          <a:p>
            <a:pPr algn="l">
              <a:lnSpc>
                <a:spcPts val="2351"/>
              </a:lnSpc>
            </a:pPr>
            <a:r>
              <a:rPr lang="en-US" sz="1599">
                <a:solidFill>
                  <a:srgbClr val="000000"/>
                </a:solidFill>
                <a:latin typeface="Open Sauce"/>
                <a:ea typeface="Open Sauce"/>
                <a:cs typeface="Open Sauce"/>
                <a:sym typeface="Open Sauce"/>
              </a:rPr>
              <a:t>D</a:t>
            </a:r>
            <a:r>
              <a:rPr lang="en-US" sz="1599">
                <a:solidFill>
                  <a:srgbClr val="000000"/>
                </a:solidFill>
                <a:latin typeface="Open Sauce"/>
                <a:ea typeface="Open Sauce"/>
                <a:cs typeface="Open Sauce"/>
                <a:sym typeface="Open Sauce"/>
              </a:rPr>
              <a:t>efine services, volumes, and processes</a:t>
            </a:r>
          </a:p>
        </p:txBody>
      </p:sp>
      <p:sp>
        <p:nvSpPr>
          <p:cNvPr name="TextBox 42" id="42"/>
          <p:cNvSpPr txBox="true"/>
          <p:nvPr/>
        </p:nvSpPr>
        <p:spPr>
          <a:xfrm rot="0">
            <a:off x="3608346" y="2678991"/>
            <a:ext cx="3796806" cy="313689"/>
          </a:xfrm>
          <a:prstGeom prst="rect">
            <a:avLst/>
          </a:prstGeom>
        </p:spPr>
        <p:txBody>
          <a:bodyPr anchor="t" rtlCol="false" tIns="0" lIns="0" bIns="0" rIns="0">
            <a:spAutoFit/>
          </a:bodyPr>
          <a:lstStyle/>
          <a:p>
            <a:pPr algn="l">
              <a:lnSpc>
                <a:spcPts val="2660"/>
              </a:lnSpc>
              <a:spcBef>
                <a:spcPct val="0"/>
              </a:spcBef>
            </a:pPr>
            <a:r>
              <a:rPr lang="en-US" sz="1900" b="true">
                <a:solidFill>
                  <a:srgbClr val="000000"/>
                </a:solidFill>
                <a:latin typeface="Open Sauce Bold"/>
                <a:ea typeface="Open Sauce Bold"/>
                <a:cs typeface="Open Sauce Bold"/>
                <a:sym typeface="Open Sauce Bold"/>
              </a:rPr>
              <a:t>Strategic Assessment Meeting:</a:t>
            </a:r>
          </a:p>
        </p:txBody>
      </p:sp>
      <p:sp>
        <p:nvSpPr>
          <p:cNvPr name="TextBox 43" id="43"/>
          <p:cNvSpPr txBox="true"/>
          <p:nvPr/>
        </p:nvSpPr>
        <p:spPr>
          <a:xfrm rot="0">
            <a:off x="3608346" y="4323298"/>
            <a:ext cx="4161214" cy="264159"/>
          </a:xfrm>
          <a:prstGeom prst="rect">
            <a:avLst/>
          </a:prstGeom>
        </p:spPr>
        <p:txBody>
          <a:bodyPr anchor="t" rtlCol="false" tIns="0" lIns="0" bIns="0" rIns="0">
            <a:spAutoFit/>
          </a:bodyPr>
          <a:lstStyle/>
          <a:p>
            <a:pPr algn="l">
              <a:lnSpc>
                <a:spcPts val="2240"/>
              </a:lnSpc>
              <a:spcBef>
                <a:spcPct val="0"/>
              </a:spcBef>
            </a:pPr>
            <a:r>
              <a:rPr lang="en-US" sz="1600" b="true">
                <a:solidFill>
                  <a:srgbClr val="000000"/>
                </a:solidFill>
                <a:latin typeface="Open Sauce Bold"/>
                <a:ea typeface="Open Sauce Bold"/>
                <a:cs typeface="Open Sauce Bold"/>
                <a:sym typeface="Open Sauce Bold"/>
              </a:rPr>
              <a:t>Scope Definition &amp; Workload Modeling</a:t>
            </a:r>
          </a:p>
        </p:txBody>
      </p:sp>
      <p:sp>
        <p:nvSpPr>
          <p:cNvPr name="TextBox 44" id="44"/>
          <p:cNvSpPr txBox="true"/>
          <p:nvPr/>
        </p:nvSpPr>
        <p:spPr>
          <a:xfrm rot="0">
            <a:off x="3608346" y="6353986"/>
            <a:ext cx="3796806" cy="583311"/>
          </a:xfrm>
          <a:prstGeom prst="rect">
            <a:avLst/>
          </a:prstGeom>
        </p:spPr>
        <p:txBody>
          <a:bodyPr anchor="t" rtlCol="false" tIns="0" lIns="0" bIns="0" rIns="0">
            <a:spAutoFit/>
          </a:bodyPr>
          <a:lstStyle/>
          <a:p>
            <a:pPr algn="l">
              <a:lnSpc>
                <a:spcPts val="2351"/>
              </a:lnSpc>
            </a:pPr>
            <a:r>
              <a:rPr lang="en-US" sz="1599">
                <a:solidFill>
                  <a:srgbClr val="000000"/>
                </a:solidFill>
                <a:latin typeface="Open Sauce"/>
                <a:ea typeface="Open Sauce"/>
                <a:cs typeface="Open Sauce"/>
                <a:sym typeface="Open Sauce"/>
              </a:rPr>
              <a:t>Ensure HIPAA comp</a:t>
            </a:r>
            <a:r>
              <a:rPr lang="en-US" sz="1599">
                <a:solidFill>
                  <a:srgbClr val="000000"/>
                </a:solidFill>
                <a:latin typeface="Open Sauce"/>
                <a:ea typeface="Open Sauce"/>
                <a:cs typeface="Open Sauce"/>
                <a:sym typeface="Open Sauce"/>
              </a:rPr>
              <a:t>liance and EMR system alignment</a:t>
            </a:r>
          </a:p>
        </p:txBody>
      </p:sp>
      <p:sp>
        <p:nvSpPr>
          <p:cNvPr name="TextBox 45" id="45"/>
          <p:cNvSpPr txBox="true"/>
          <p:nvPr/>
        </p:nvSpPr>
        <p:spPr>
          <a:xfrm rot="0">
            <a:off x="3608346" y="5967605"/>
            <a:ext cx="4340423" cy="313689"/>
          </a:xfrm>
          <a:prstGeom prst="rect">
            <a:avLst/>
          </a:prstGeom>
        </p:spPr>
        <p:txBody>
          <a:bodyPr anchor="t" rtlCol="false" tIns="0" lIns="0" bIns="0" rIns="0">
            <a:spAutoFit/>
          </a:bodyPr>
          <a:lstStyle/>
          <a:p>
            <a:pPr algn="l">
              <a:lnSpc>
                <a:spcPts val="2660"/>
              </a:lnSpc>
              <a:spcBef>
                <a:spcPct val="0"/>
              </a:spcBef>
            </a:pPr>
            <a:r>
              <a:rPr lang="en-US" sz="1900" b="true">
                <a:solidFill>
                  <a:srgbClr val="000000"/>
                </a:solidFill>
                <a:latin typeface="Open Sauce Bold"/>
                <a:ea typeface="Open Sauce Bold"/>
                <a:cs typeface="Open Sauce Bold"/>
                <a:sym typeface="Open Sauce Bold"/>
              </a:rPr>
              <a:t>Compliance &amp; In</a:t>
            </a:r>
            <a:r>
              <a:rPr lang="en-US" sz="1900" b="true">
                <a:solidFill>
                  <a:srgbClr val="000000"/>
                </a:solidFill>
                <a:latin typeface="Open Sauce Bold"/>
                <a:ea typeface="Open Sauce Bold"/>
                <a:cs typeface="Open Sauce Bold"/>
                <a:sym typeface="Open Sauce Bold"/>
              </a:rPr>
              <a:t>tegration Review</a:t>
            </a:r>
          </a:p>
        </p:txBody>
      </p:sp>
      <p:sp>
        <p:nvSpPr>
          <p:cNvPr name="TextBox 46" id="46"/>
          <p:cNvSpPr txBox="true"/>
          <p:nvPr/>
        </p:nvSpPr>
        <p:spPr>
          <a:xfrm rot="0">
            <a:off x="3608346" y="7998293"/>
            <a:ext cx="3796806" cy="583311"/>
          </a:xfrm>
          <a:prstGeom prst="rect">
            <a:avLst/>
          </a:prstGeom>
        </p:spPr>
        <p:txBody>
          <a:bodyPr anchor="t" rtlCol="false" tIns="0" lIns="0" bIns="0" rIns="0">
            <a:spAutoFit/>
          </a:bodyPr>
          <a:lstStyle/>
          <a:p>
            <a:pPr algn="l">
              <a:lnSpc>
                <a:spcPts val="2351"/>
              </a:lnSpc>
            </a:pPr>
            <a:r>
              <a:rPr lang="en-US" sz="1599">
                <a:solidFill>
                  <a:srgbClr val="000000"/>
                </a:solidFill>
                <a:latin typeface="Open Sauce"/>
                <a:ea typeface="Open Sauce"/>
                <a:cs typeface="Open Sauce"/>
                <a:sym typeface="Open Sauce"/>
              </a:rPr>
              <a:t>Fin</a:t>
            </a:r>
            <a:r>
              <a:rPr lang="en-US" sz="1599">
                <a:solidFill>
                  <a:srgbClr val="000000"/>
                </a:solidFill>
                <a:latin typeface="Open Sauce"/>
                <a:ea typeface="Open Sauce"/>
                <a:cs typeface="Open Sauce"/>
                <a:sym typeface="Open Sauce"/>
              </a:rPr>
              <a:t>alize terms and initiate collaboration</a:t>
            </a:r>
          </a:p>
        </p:txBody>
      </p:sp>
      <p:sp>
        <p:nvSpPr>
          <p:cNvPr name="TextBox 47" id="47"/>
          <p:cNvSpPr txBox="true"/>
          <p:nvPr/>
        </p:nvSpPr>
        <p:spPr>
          <a:xfrm rot="0">
            <a:off x="3608346" y="7611911"/>
            <a:ext cx="3796806" cy="313689"/>
          </a:xfrm>
          <a:prstGeom prst="rect">
            <a:avLst/>
          </a:prstGeom>
        </p:spPr>
        <p:txBody>
          <a:bodyPr anchor="t" rtlCol="false" tIns="0" lIns="0" bIns="0" rIns="0">
            <a:spAutoFit/>
          </a:bodyPr>
          <a:lstStyle/>
          <a:p>
            <a:pPr algn="l">
              <a:lnSpc>
                <a:spcPts val="2660"/>
              </a:lnSpc>
              <a:spcBef>
                <a:spcPct val="0"/>
              </a:spcBef>
            </a:pPr>
            <a:r>
              <a:rPr lang="en-US" sz="1900" b="true">
                <a:solidFill>
                  <a:srgbClr val="000000"/>
                </a:solidFill>
                <a:latin typeface="Open Sauce Bold"/>
                <a:ea typeface="Open Sauce Bold"/>
                <a:cs typeface="Open Sauce Bold"/>
                <a:sym typeface="Open Sauce Bold"/>
              </a:rPr>
              <a:t>Formal Partnership Agreem</a:t>
            </a:r>
            <a:r>
              <a:rPr lang="en-US" sz="1900" b="true">
                <a:solidFill>
                  <a:srgbClr val="000000"/>
                </a:solidFill>
                <a:latin typeface="Open Sauce Bold"/>
                <a:ea typeface="Open Sauce Bold"/>
                <a:cs typeface="Open Sauce Bold"/>
                <a:sym typeface="Open Sauce Bold"/>
              </a:rPr>
              <a:t>ent</a:t>
            </a:r>
          </a:p>
        </p:txBody>
      </p:sp>
    </p:spTree>
  </p:cSld>
  <p:clrMapOvr>
    <a:masterClrMapping/>
  </p:clrMapOvr>
</p:sld>
</file>

<file path=ppt/slides/slide10.xml><?xml version="1.0" encoding="utf-8"?>
<p:sld xmlns:p="http://schemas.openxmlformats.org/presentationml/2006/main" xmlns:a="http://schemas.openxmlformats.org/drawingml/2006/main">
  <p:cSld>
    <p:bg>
      <p:bgPr>
        <a:solidFill>
          <a:srgbClr val="F4F4F4"/>
        </a:solidFill>
      </p:bgPr>
    </p:bg>
    <p:spTree>
      <p:nvGrpSpPr>
        <p:cNvPr id="1" name=""/>
        <p:cNvGrpSpPr/>
        <p:nvPr/>
      </p:nvGrpSpPr>
      <p:grpSpPr>
        <a:xfrm>
          <a:off x="0" y="0"/>
          <a:ext cx="0" cy="0"/>
          <a:chOff x="0" y="0"/>
          <a:chExt cx="0" cy="0"/>
        </a:xfrm>
      </p:grpSpPr>
      <p:sp>
        <p:nvSpPr>
          <p:cNvPr name="AutoShape 2" id="2"/>
          <p:cNvSpPr/>
          <p:nvPr/>
        </p:nvSpPr>
        <p:spPr>
          <a:xfrm>
            <a:off x="0" y="9360243"/>
            <a:ext cx="18580607" cy="0"/>
          </a:xfrm>
          <a:prstGeom prst="line">
            <a:avLst/>
          </a:prstGeom>
          <a:ln cap="rnd" w="9525">
            <a:solidFill>
              <a:srgbClr val="1B1B1B"/>
            </a:solidFill>
            <a:prstDash val="solid"/>
            <a:headEnd type="none" len="sm" w="sm"/>
            <a:tailEnd type="none" len="sm" w="sm"/>
          </a:ln>
        </p:spPr>
      </p:sp>
      <p:grpSp>
        <p:nvGrpSpPr>
          <p:cNvPr name="Group 3" id="3"/>
          <p:cNvGrpSpPr/>
          <p:nvPr/>
        </p:nvGrpSpPr>
        <p:grpSpPr>
          <a:xfrm rot="0">
            <a:off x="1028700" y="3235000"/>
            <a:ext cx="1165350" cy="1165350"/>
            <a:chOff x="0" y="0"/>
            <a:chExt cx="1553800" cy="1553800"/>
          </a:xfrm>
        </p:grpSpPr>
        <p:grpSp>
          <p:nvGrpSpPr>
            <p:cNvPr name="Group 4" id="4"/>
            <p:cNvGrpSpPr/>
            <p:nvPr/>
          </p:nvGrpSpPr>
          <p:grpSpPr>
            <a:xfrm rot="0">
              <a:off x="0" y="0"/>
              <a:ext cx="1553800" cy="1553800"/>
              <a:chOff x="0" y="0"/>
              <a:chExt cx="6350000" cy="6350000"/>
            </a:xfrm>
          </p:grpSpPr>
          <p:sp>
            <p:nvSpPr>
              <p:cNvPr name="Freeform 5" id="5"/>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46A5CD"/>
              </a:solidFill>
            </p:spPr>
          </p:sp>
        </p:grpSp>
        <p:sp>
          <p:nvSpPr>
            <p:cNvPr name="TextBox 6" id="6"/>
            <p:cNvSpPr txBox="true"/>
            <p:nvPr/>
          </p:nvSpPr>
          <p:spPr>
            <a:xfrm rot="0">
              <a:off x="284661" y="478450"/>
              <a:ext cx="984478" cy="558800"/>
            </a:xfrm>
            <a:prstGeom prst="rect">
              <a:avLst/>
            </a:prstGeom>
          </p:spPr>
          <p:txBody>
            <a:bodyPr anchor="t" rtlCol="false" tIns="0" lIns="0" bIns="0" rIns="0">
              <a:spAutoFit/>
            </a:bodyPr>
            <a:lstStyle/>
            <a:p>
              <a:pPr algn="ctr">
                <a:lnSpc>
                  <a:spcPts val="3120"/>
                </a:lnSpc>
              </a:pPr>
              <a:r>
                <a:rPr lang="en-US" b="true" sz="2600">
                  <a:solidFill>
                    <a:srgbClr val="1B1B1B"/>
                  </a:solidFill>
                  <a:latin typeface="Telegraf Bold"/>
                  <a:ea typeface="Telegraf Bold"/>
                  <a:cs typeface="Telegraf Bold"/>
                  <a:sym typeface="Telegraf Bold"/>
                </a:rPr>
                <a:t>01</a:t>
              </a:r>
            </a:p>
          </p:txBody>
        </p:sp>
      </p:grpSp>
      <p:grpSp>
        <p:nvGrpSpPr>
          <p:cNvPr name="Group 7" id="7"/>
          <p:cNvGrpSpPr/>
          <p:nvPr/>
        </p:nvGrpSpPr>
        <p:grpSpPr>
          <a:xfrm rot="0">
            <a:off x="6865104" y="3235000"/>
            <a:ext cx="1165350" cy="1165350"/>
            <a:chOff x="0" y="0"/>
            <a:chExt cx="1553800" cy="1553800"/>
          </a:xfrm>
        </p:grpSpPr>
        <p:grpSp>
          <p:nvGrpSpPr>
            <p:cNvPr name="Group 8" id="8"/>
            <p:cNvGrpSpPr/>
            <p:nvPr/>
          </p:nvGrpSpPr>
          <p:grpSpPr>
            <a:xfrm rot="0">
              <a:off x="0" y="0"/>
              <a:ext cx="1553800" cy="1553800"/>
              <a:chOff x="0" y="0"/>
              <a:chExt cx="6350000" cy="6350000"/>
            </a:xfrm>
          </p:grpSpPr>
          <p:sp>
            <p:nvSpPr>
              <p:cNvPr name="Freeform 9" id="9"/>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46A5CD"/>
              </a:solidFill>
            </p:spPr>
          </p:sp>
        </p:grpSp>
        <p:sp>
          <p:nvSpPr>
            <p:cNvPr name="TextBox 10" id="10"/>
            <p:cNvSpPr txBox="true"/>
            <p:nvPr/>
          </p:nvSpPr>
          <p:spPr>
            <a:xfrm rot="0">
              <a:off x="284661" y="478450"/>
              <a:ext cx="984478" cy="558800"/>
            </a:xfrm>
            <a:prstGeom prst="rect">
              <a:avLst/>
            </a:prstGeom>
          </p:spPr>
          <p:txBody>
            <a:bodyPr anchor="t" rtlCol="false" tIns="0" lIns="0" bIns="0" rIns="0">
              <a:spAutoFit/>
            </a:bodyPr>
            <a:lstStyle/>
            <a:p>
              <a:pPr algn="ctr">
                <a:lnSpc>
                  <a:spcPts val="3120"/>
                </a:lnSpc>
              </a:pPr>
              <a:r>
                <a:rPr lang="en-US" b="true" sz="2600">
                  <a:solidFill>
                    <a:srgbClr val="1B1B1B"/>
                  </a:solidFill>
                  <a:latin typeface="Telegraf Bold"/>
                  <a:ea typeface="Telegraf Bold"/>
                  <a:cs typeface="Telegraf Bold"/>
                  <a:sym typeface="Telegraf Bold"/>
                </a:rPr>
                <a:t>02</a:t>
              </a:r>
            </a:p>
          </p:txBody>
        </p:sp>
      </p:grpSp>
      <p:grpSp>
        <p:nvGrpSpPr>
          <p:cNvPr name="Group 11" id="11"/>
          <p:cNvGrpSpPr/>
          <p:nvPr/>
        </p:nvGrpSpPr>
        <p:grpSpPr>
          <a:xfrm rot="0">
            <a:off x="12701509" y="3235000"/>
            <a:ext cx="1165350" cy="1165350"/>
            <a:chOff x="0" y="0"/>
            <a:chExt cx="1553800" cy="1553800"/>
          </a:xfrm>
        </p:grpSpPr>
        <p:grpSp>
          <p:nvGrpSpPr>
            <p:cNvPr name="Group 12" id="12"/>
            <p:cNvGrpSpPr/>
            <p:nvPr/>
          </p:nvGrpSpPr>
          <p:grpSpPr>
            <a:xfrm rot="0">
              <a:off x="0" y="0"/>
              <a:ext cx="1553800" cy="1553800"/>
              <a:chOff x="0" y="0"/>
              <a:chExt cx="6350000" cy="6350000"/>
            </a:xfrm>
          </p:grpSpPr>
          <p:sp>
            <p:nvSpPr>
              <p:cNvPr name="Freeform 13" id="13"/>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20BFFC"/>
              </a:solidFill>
            </p:spPr>
          </p:sp>
        </p:grpSp>
        <p:sp>
          <p:nvSpPr>
            <p:cNvPr name="TextBox 14" id="14"/>
            <p:cNvSpPr txBox="true"/>
            <p:nvPr/>
          </p:nvSpPr>
          <p:spPr>
            <a:xfrm rot="0">
              <a:off x="284661" y="478450"/>
              <a:ext cx="984478" cy="558800"/>
            </a:xfrm>
            <a:prstGeom prst="rect">
              <a:avLst/>
            </a:prstGeom>
          </p:spPr>
          <p:txBody>
            <a:bodyPr anchor="t" rtlCol="false" tIns="0" lIns="0" bIns="0" rIns="0">
              <a:spAutoFit/>
            </a:bodyPr>
            <a:lstStyle/>
            <a:p>
              <a:pPr algn="ctr">
                <a:lnSpc>
                  <a:spcPts val="3120"/>
                </a:lnSpc>
              </a:pPr>
              <a:r>
                <a:rPr lang="en-US" b="true" sz="2600">
                  <a:solidFill>
                    <a:srgbClr val="1B1B1B"/>
                  </a:solidFill>
                  <a:latin typeface="Telegraf Bold"/>
                  <a:ea typeface="Telegraf Bold"/>
                  <a:cs typeface="Telegraf Bold"/>
                  <a:sym typeface="Telegraf Bold"/>
                </a:rPr>
                <a:t>03</a:t>
              </a:r>
            </a:p>
          </p:txBody>
        </p:sp>
      </p:grpSp>
      <p:sp>
        <p:nvSpPr>
          <p:cNvPr name="TextBox 15" id="15"/>
          <p:cNvSpPr txBox="true"/>
          <p:nvPr/>
        </p:nvSpPr>
        <p:spPr>
          <a:xfrm rot="0">
            <a:off x="1028700" y="952500"/>
            <a:ext cx="16230600" cy="1171575"/>
          </a:xfrm>
          <a:prstGeom prst="rect">
            <a:avLst/>
          </a:prstGeom>
        </p:spPr>
        <p:txBody>
          <a:bodyPr anchor="t" rtlCol="false" tIns="0" lIns="0" bIns="0" rIns="0">
            <a:spAutoFit/>
          </a:bodyPr>
          <a:lstStyle/>
          <a:p>
            <a:pPr algn="l">
              <a:lnSpc>
                <a:spcPts val="8640"/>
              </a:lnSpc>
            </a:pPr>
            <a:r>
              <a:rPr lang="en-US" sz="7200" b="true">
                <a:solidFill>
                  <a:srgbClr val="1B1B1B"/>
                </a:solidFill>
                <a:latin typeface="Telegraf Bold"/>
                <a:ea typeface="Telegraf Bold"/>
                <a:cs typeface="Telegraf Bold"/>
                <a:sym typeface="Telegraf Bold"/>
              </a:rPr>
              <a:t>Thi</a:t>
            </a:r>
            <a:r>
              <a:rPr lang="en-US" b="true" sz="7200">
                <a:solidFill>
                  <a:srgbClr val="1B1B1B"/>
                </a:solidFill>
                <a:latin typeface="Telegraf Bold"/>
                <a:ea typeface="Telegraf Bold"/>
                <a:cs typeface="Telegraf Bold"/>
                <a:sym typeface="Telegraf Bold"/>
              </a:rPr>
              <a:t>s Positions Your Clinic To</a:t>
            </a:r>
          </a:p>
        </p:txBody>
      </p:sp>
      <p:sp>
        <p:nvSpPr>
          <p:cNvPr name="TextBox 16" id="16"/>
          <p:cNvSpPr txBox="true"/>
          <p:nvPr/>
        </p:nvSpPr>
        <p:spPr>
          <a:xfrm rot="0">
            <a:off x="1028700" y="4964455"/>
            <a:ext cx="4557791" cy="1000125"/>
          </a:xfrm>
          <a:prstGeom prst="rect">
            <a:avLst/>
          </a:prstGeom>
        </p:spPr>
        <p:txBody>
          <a:bodyPr anchor="t" rtlCol="false" tIns="0" lIns="0" bIns="0" rIns="0">
            <a:spAutoFit/>
          </a:bodyPr>
          <a:lstStyle/>
          <a:p>
            <a:pPr algn="l">
              <a:lnSpc>
                <a:spcPts val="3899"/>
              </a:lnSpc>
            </a:pPr>
            <a:r>
              <a:rPr lang="en-US" sz="2999" b="true">
                <a:solidFill>
                  <a:srgbClr val="1B1B1B"/>
                </a:solidFill>
                <a:latin typeface="Telegraf Bold"/>
                <a:ea typeface="Telegraf Bold"/>
                <a:cs typeface="Telegraf Bold"/>
                <a:sym typeface="Telegraf Bold"/>
              </a:rPr>
              <a:t>Enhance </a:t>
            </a:r>
            <a:r>
              <a:rPr lang="en-US" sz="2999" b="true">
                <a:solidFill>
                  <a:srgbClr val="1B1B1B"/>
                </a:solidFill>
                <a:latin typeface="Telegraf Bold"/>
                <a:ea typeface="Telegraf Bold"/>
                <a:cs typeface="Telegraf Bold"/>
                <a:sym typeface="Telegraf Bold"/>
              </a:rPr>
              <a:t>patient access and experience</a:t>
            </a:r>
          </a:p>
        </p:txBody>
      </p:sp>
      <p:sp>
        <p:nvSpPr>
          <p:cNvPr name="TextBox 17" id="17"/>
          <p:cNvSpPr txBox="true"/>
          <p:nvPr/>
        </p:nvSpPr>
        <p:spPr>
          <a:xfrm rot="0">
            <a:off x="6865104" y="4964455"/>
            <a:ext cx="4557791" cy="1485900"/>
          </a:xfrm>
          <a:prstGeom prst="rect">
            <a:avLst/>
          </a:prstGeom>
        </p:spPr>
        <p:txBody>
          <a:bodyPr anchor="t" rtlCol="false" tIns="0" lIns="0" bIns="0" rIns="0">
            <a:spAutoFit/>
          </a:bodyPr>
          <a:lstStyle/>
          <a:p>
            <a:pPr algn="l">
              <a:lnSpc>
                <a:spcPts val="3899"/>
              </a:lnSpc>
            </a:pPr>
            <a:r>
              <a:rPr lang="en-US" sz="2999" b="true">
                <a:solidFill>
                  <a:srgbClr val="1B1B1B"/>
                </a:solidFill>
                <a:latin typeface="Telegraf Bold"/>
                <a:ea typeface="Telegraf Bold"/>
                <a:cs typeface="Telegraf Bold"/>
                <a:sym typeface="Telegraf Bold"/>
              </a:rPr>
              <a:t>Optimiz</a:t>
            </a:r>
            <a:r>
              <a:rPr lang="en-US" sz="2999" b="true">
                <a:solidFill>
                  <a:srgbClr val="1B1B1B"/>
                </a:solidFill>
                <a:latin typeface="Telegraf Bold"/>
                <a:ea typeface="Telegraf Bold"/>
                <a:cs typeface="Telegraf Bold"/>
                <a:sym typeface="Telegraf Bold"/>
              </a:rPr>
              <a:t>e operations and reduce staffing burden</a:t>
            </a:r>
          </a:p>
        </p:txBody>
      </p:sp>
      <p:sp>
        <p:nvSpPr>
          <p:cNvPr name="TextBox 18" id="18"/>
          <p:cNvSpPr txBox="true"/>
          <p:nvPr/>
        </p:nvSpPr>
        <p:spPr>
          <a:xfrm rot="0">
            <a:off x="12701509" y="4875776"/>
            <a:ext cx="4557791" cy="1485900"/>
          </a:xfrm>
          <a:prstGeom prst="rect">
            <a:avLst/>
          </a:prstGeom>
        </p:spPr>
        <p:txBody>
          <a:bodyPr anchor="t" rtlCol="false" tIns="0" lIns="0" bIns="0" rIns="0">
            <a:spAutoFit/>
          </a:bodyPr>
          <a:lstStyle/>
          <a:p>
            <a:pPr algn="l">
              <a:lnSpc>
                <a:spcPts val="3899"/>
              </a:lnSpc>
            </a:pPr>
            <a:r>
              <a:rPr lang="en-US" sz="2999" b="true">
                <a:solidFill>
                  <a:srgbClr val="1B1B1B"/>
                </a:solidFill>
                <a:latin typeface="Telegraf Bold"/>
                <a:ea typeface="Telegraf Bold"/>
                <a:cs typeface="Telegraf Bold"/>
                <a:sym typeface="Telegraf Bold"/>
              </a:rPr>
              <a:t>Drive</a:t>
            </a:r>
            <a:r>
              <a:rPr lang="en-US" sz="2999" b="true">
                <a:solidFill>
                  <a:srgbClr val="1B1B1B"/>
                </a:solidFill>
                <a:latin typeface="Telegraf Bold"/>
                <a:ea typeface="Telegraf Bold"/>
                <a:cs typeface="Telegraf Bold"/>
                <a:sym typeface="Telegraf Bold"/>
              </a:rPr>
              <a:t> revenue while standardizing clinic branding</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F2F3F5"/>
        </a:solidFill>
      </p:bgPr>
    </p:bg>
    <p:spTree>
      <p:nvGrpSpPr>
        <p:cNvPr id="1" name=""/>
        <p:cNvGrpSpPr/>
        <p:nvPr/>
      </p:nvGrpSpPr>
      <p:grpSpPr>
        <a:xfrm>
          <a:off x="0" y="0"/>
          <a:ext cx="0" cy="0"/>
          <a:chOff x="0" y="0"/>
          <a:chExt cx="0" cy="0"/>
        </a:xfrm>
      </p:grpSpPr>
      <p:sp>
        <p:nvSpPr>
          <p:cNvPr name="Freeform 2" id="2"/>
          <p:cNvSpPr/>
          <p:nvPr/>
        </p:nvSpPr>
        <p:spPr>
          <a:xfrm flipH="false" flipV="false" rot="0">
            <a:off x="2503133" y="2913311"/>
            <a:ext cx="2994523" cy="2994523"/>
          </a:xfrm>
          <a:custGeom>
            <a:avLst/>
            <a:gdLst/>
            <a:ahLst/>
            <a:cxnLst/>
            <a:rect r="r" b="b" t="t" l="l"/>
            <a:pathLst>
              <a:path h="2994523" w="2994523">
                <a:moveTo>
                  <a:pt x="0" y="0"/>
                </a:moveTo>
                <a:lnTo>
                  <a:pt x="2994522" y="0"/>
                </a:lnTo>
                <a:lnTo>
                  <a:pt x="2994522" y="2994522"/>
                </a:lnTo>
                <a:lnTo>
                  <a:pt x="0" y="299452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722316" y="3393134"/>
            <a:ext cx="2274687" cy="4514717"/>
            <a:chOff x="0" y="0"/>
            <a:chExt cx="3032916" cy="6019623"/>
          </a:xfrm>
        </p:grpSpPr>
        <p:sp>
          <p:nvSpPr>
            <p:cNvPr name="Freeform 4" id="4"/>
            <p:cNvSpPr/>
            <p:nvPr/>
          </p:nvSpPr>
          <p:spPr>
            <a:xfrm flipH="false" flipV="false" rot="0">
              <a:off x="36830" y="318135"/>
              <a:ext cx="2959227" cy="5383403"/>
            </a:xfrm>
            <a:custGeom>
              <a:avLst/>
              <a:gdLst/>
              <a:ahLst/>
              <a:cxnLst/>
              <a:rect r="r" b="b" t="t" l="l"/>
              <a:pathLst>
                <a:path h="5383403" w="2959227">
                  <a:moveTo>
                    <a:pt x="942340" y="0"/>
                  </a:moveTo>
                  <a:lnTo>
                    <a:pt x="2959227" y="5003546"/>
                  </a:lnTo>
                  <a:lnTo>
                    <a:pt x="2016887" y="5383403"/>
                  </a:lnTo>
                  <a:lnTo>
                    <a:pt x="0" y="379730"/>
                  </a:lnTo>
                  <a:close/>
                </a:path>
              </a:pathLst>
            </a:custGeom>
            <a:solidFill>
              <a:srgbClr val="DCE1E9"/>
            </a:solidFill>
            <a:ln w="12700">
              <a:solidFill>
                <a:srgbClr val="000000"/>
              </a:solidFill>
            </a:ln>
          </p:spPr>
        </p:sp>
      </p:grpSp>
      <p:sp>
        <p:nvSpPr>
          <p:cNvPr name="Freeform 5" id="5"/>
          <p:cNvSpPr/>
          <p:nvPr/>
        </p:nvSpPr>
        <p:spPr>
          <a:xfrm flipH="false" flipV="false" rot="0">
            <a:off x="7646739" y="2913311"/>
            <a:ext cx="2994523" cy="2994523"/>
          </a:xfrm>
          <a:custGeom>
            <a:avLst/>
            <a:gdLst/>
            <a:ahLst/>
            <a:cxnLst/>
            <a:rect r="r" b="b" t="t" l="l"/>
            <a:pathLst>
              <a:path h="2994523" w="2994523">
                <a:moveTo>
                  <a:pt x="0" y="0"/>
                </a:moveTo>
                <a:lnTo>
                  <a:pt x="2994522" y="0"/>
                </a:lnTo>
                <a:lnTo>
                  <a:pt x="2994522" y="2994522"/>
                </a:lnTo>
                <a:lnTo>
                  <a:pt x="0" y="299452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0">
            <a:off x="4941639" y="6779467"/>
            <a:ext cx="2994523" cy="2994523"/>
          </a:xfrm>
          <a:custGeom>
            <a:avLst/>
            <a:gdLst/>
            <a:ahLst/>
            <a:cxnLst/>
            <a:rect r="r" b="b" t="t" l="l"/>
            <a:pathLst>
              <a:path h="2994523" w="2994523">
                <a:moveTo>
                  <a:pt x="0" y="0"/>
                </a:moveTo>
                <a:lnTo>
                  <a:pt x="2994522" y="0"/>
                </a:lnTo>
                <a:lnTo>
                  <a:pt x="2994522" y="2994522"/>
                </a:lnTo>
                <a:lnTo>
                  <a:pt x="0" y="2994522"/>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0">
            <a:off x="10256589" y="6779467"/>
            <a:ext cx="2994523" cy="2994523"/>
          </a:xfrm>
          <a:custGeom>
            <a:avLst/>
            <a:gdLst/>
            <a:ahLst/>
            <a:cxnLst/>
            <a:rect r="r" b="b" t="t" l="l"/>
            <a:pathLst>
              <a:path h="2994523" w="2994523">
                <a:moveTo>
                  <a:pt x="0" y="0"/>
                </a:moveTo>
                <a:lnTo>
                  <a:pt x="2994522" y="0"/>
                </a:lnTo>
                <a:lnTo>
                  <a:pt x="2994522" y="2994522"/>
                </a:lnTo>
                <a:lnTo>
                  <a:pt x="0" y="299452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2700000">
            <a:off x="2532474" y="2942652"/>
            <a:ext cx="2935840" cy="2935840"/>
          </a:xfrm>
          <a:custGeom>
            <a:avLst/>
            <a:gdLst/>
            <a:ahLst/>
            <a:cxnLst/>
            <a:rect r="r" b="b" t="t" l="l"/>
            <a:pathLst>
              <a:path h="2935840" w="2935840">
                <a:moveTo>
                  <a:pt x="0" y="0"/>
                </a:moveTo>
                <a:lnTo>
                  <a:pt x="2935840" y="0"/>
                </a:lnTo>
                <a:lnTo>
                  <a:pt x="2935840" y="2935840"/>
                </a:lnTo>
                <a:lnTo>
                  <a:pt x="0" y="293584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9" id="9"/>
          <p:cNvSpPr/>
          <p:nvPr/>
        </p:nvSpPr>
        <p:spPr>
          <a:xfrm flipH="false" flipV="false" rot="2700000">
            <a:off x="7676080" y="2942652"/>
            <a:ext cx="2935840" cy="2935840"/>
          </a:xfrm>
          <a:custGeom>
            <a:avLst/>
            <a:gdLst/>
            <a:ahLst/>
            <a:cxnLst/>
            <a:rect r="r" b="b" t="t" l="l"/>
            <a:pathLst>
              <a:path h="2935840" w="2935840">
                <a:moveTo>
                  <a:pt x="0" y="0"/>
                </a:moveTo>
                <a:lnTo>
                  <a:pt x="2935840" y="0"/>
                </a:lnTo>
                <a:lnTo>
                  <a:pt x="2935840" y="2935840"/>
                </a:lnTo>
                <a:lnTo>
                  <a:pt x="0" y="293584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0" id="10"/>
          <p:cNvSpPr/>
          <p:nvPr/>
        </p:nvSpPr>
        <p:spPr>
          <a:xfrm flipH="false" flipV="false" rot="2700000">
            <a:off x="4970980" y="6808807"/>
            <a:ext cx="2935840" cy="2935840"/>
          </a:xfrm>
          <a:custGeom>
            <a:avLst/>
            <a:gdLst/>
            <a:ahLst/>
            <a:cxnLst/>
            <a:rect r="r" b="b" t="t" l="l"/>
            <a:pathLst>
              <a:path h="2935840" w="2935840">
                <a:moveTo>
                  <a:pt x="0" y="0"/>
                </a:moveTo>
                <a:lnTo>
                  <a:pt x="2935840" y="0"/>
                </a:lnTo>
                <a:lnTo>
                  <a:pt x="2935840" y="2935840"/>
                </a:lnTo>
                <a:lnTo>
                  <a:pt x="0" y="293584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1" id="11"/>
          <p:cNvSpPr/>
          <p:nvPr/>
        </p:nvSpPr>
        <p:spPr>
          <a:xfrm flipH="false" flipV="false" rot="2700000">
            <a:off x="10285930" y="6808807"/>
            <a:ext cx="2935840" cy="2935840"/>
          </a:xfrm>
          <a:custGeom>
            <a:avLst/>
            <a:gdLst/>
            <a:ahLst/>
            <a:cxnLst/>
            <a:rect r="r" b="b" t="t" l="l"/>
            <a:pathLst>
              <a:path h="2935840" w="2935840">
                <a:moveTo>
                  <a:pt x="0" y="0"/>
                </a:moveTo>
                <a:lnTo>
                  <a:pt x="2935840" y="0"/>
                </a:lnTo>
                <a:lnTo>
                  <a:pt x="2935840" y="2935840"/>
                </a:lnTo>
                <a:lnTo>
                  <a:pt x="0" y="293584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2" id="12"/>
          <p:cNvSpPr/>
          <p:nvPr/>
        </p:nvSpPr>
        <p:spPr>
          <a:xfrm flipH="false" flipV="false" rot="0">
            <a:off x="12789244" y="2913311"/>
            <a:ext cx="2994523" cy="2994523"/>
          </a:xfrm>
          <a:custGeom>
            <a:avLst/>
            <a:gdLst/>
            <a:ahLst/>
            <a:cxnLst/>
            <a:rect r="r" b="b" t="t" l="l"/>
            <a:pathLst>
              <a:path h="2994523" w="2994523">
                <a:moveTo>
                  <a:pt x="0" y="0"/>
                </a:moveTo>
                <a:lnTo>
                  <a:pt x="2994522" y="0"/>
                </a:lnTo>
                <a:lnTo>
                  <a:pt x="2994522" y="2994522"/>
                </a:lnTo>
                <a:lnTo>
                  <a:pt x="0" y="2994522"/>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3" id="13"/>
          <p:cNvSpPr/>
          <p:nvPr/>
        </p:nvSpPr>
        <p:spPr>
          <a:xfrm flipH="false" flipV="false" rot="2700000">
            <a:off x="12818585" y="2942652"/>
            <a:ext cx="2935840" cy="2935840"/>
          </a:xfrm>
          <a:custGeom>
            <a:avLst/>
            <a:gdLst/>
            <a:ahLst/>
            <a:cxnLst/>
            <a:rect r="r" b="b" t="t" l="l"/>
            <a:pathLst>
              <a:path h="2935840" w="2935840">
                <a:moveTo>
                  <a:pt x="0" y="0"/>
                </a:moveTo>
                <a:lnTo>
                  <a:pt x="2935840" y="0"/>
                </a:lnTo>
                <a:lnTo>
                  <a:pt x="2935840" y="2935840"/>
                </a:lnTo>
                <a:lnTo>
                  <a:pt x="0" y="293584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4" id="14"/>
          <p:cNvSpPr/>
          <p:nvPr/>
        </p:nvSpPr>
        <p:spPr>
          <a:xfrm flipH="false" flipV="false" rot="0">
            <a:off x="1688210" y="6308406"/>
            <a:ext cx="1512687" cy="2336484"/>
          </a:xfrm>
          <a:custGeom>
            <a:avLst/>
            <a:gdLst/>
            <a:ahLst/>
            <a:cxnLst/>
            <a:rect r="r" b="b" t="t" l="l"/>
            <a:pathLst>
              <a:path h="2336484" w="1512687">
                <a:moveTo>
                  <a:pt x="0" y="0"/>
                </a:moveTo>
                <a:lnTo>
                  <a:pt x="1512687" y="0"/>
                </a:lnTo>
                <a:lnTo>
                  <a:pt x="1512687" y="2336483"/>
                </a:lnTo>
                <a:lnTo>
                  <a:pt x="0" y="2336483"/>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5" id="15"/>
          <p:cNvSpPr/>
          <p:nvPr/>
        </p:nvSpPr>
        <p:spPr>
          <a:xfrm flipH="false" flipV="false" rot="0">
            <a:off x="13981705" y="3466053"/>
            <a:ext cx="609600" cy="609600"/>
          </a:xfrm>
          <a:custGeom>
            <a:avLst/>
            <a:gdLst/>
            <a:ahLst/>
            <a:cxnLst/>
            <a:rect r="r" b="b" t="t" l="l"/>
            <a:pathLst>
              <a:path h="609600" w="609600">
                <a:moveTo>
                  <a:pt x="0" y="0"/>
                </a:moveTo>
                <a:lnTo>
                  <a:pt x="609600" y="0"/>
                </a:lnTo>
                <a:lnTo>
                  <a:pt x="609600" y="609600"/>
                </a:lnTo>
                <a:lnTo>
                  <a:pt x="0" y="609600"/>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16" id="16"/>
          <p:cNvSpPr/>
          <p:nvPr/>
        </p:nvSpPr>
        <p:spPr>
          <a:xfrm flipH="false" flipV="false" rot="0">
            <a:off x="6210300" y="7476648"/>
            <a:ext cx="457200" cy="609600"/>
          </a:xfrm>
          <a:custGeom>
            <a:avLst/>
            <a:gdLst/>
            <a:ahLst/>
            <a:cxnLst/>
            <a:rect r="r" b="b" t="t" l="l"/>
            <a:pathLst>
              <a:path h="609600" w="457200">
                <a:moveTo>
                  <a:pt x="0" y="0"/>
                </a:moveTo>
                <a:lnTo>
                  <a:pt x="457200" y="0"/>
                </a:lnTo>
                <a:lnTo>
                  <a:pt x="457200" y="609600"/>
                </a:lnTo>
                <a:lnTo>
                  <a:pt x="0" y="609600"/>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Freeform 17" id="17"/>
          <p:cNvSpPr/>
          <p:nvPr/>
        </p:nvSpPr>
        <p:spPr>
          <a:xfrm flipH="false" flipV="false" rot="0">
            <a:off x="2739915" y="1658881"/>
            <a:ext cx="2555985" cy="1351477"/>
          </a:xfrm>
          <a:custGeom>
            <a:avLst/>
            <a:gdLst/>
            <a:ahLst/>
            <a:cxnLst/>
            <a:rect r="r" b="b" t="t" l="l"/>
            <a:pathLst>
              <a:path h="1351477" w="2555985">
                <a:moveTo>
                  <a:pt x="0" y="0"/>
                </a:moveTo>
                <a:lnTo>
                  <a:pt x="2555985" y="0"/>
                </a:lnTo>
                <a:lnTo>
                  <a:pt x="2555985" y="1351477"/>
                </a:lnTo>
                <a:lnTo>
                  <a:pt x="0" y="1351477"/>
                </a:lnTo>
                <a:lnTo>
                  <a:pt x="0" y="0"/>
                </a:lnTo>
                <a:close/>
              </a:path>
            </a:pathLst>
          </a:custGeom>
          <a:blipFill>
            <a:blip r:embed="rId18">
              <a:extLst>
                <a:ext uri="{96DAC541-7B7A-43D3-8B79-37D633B846F1}">
                  <asvg:svgBlip xmlns:asvg="http://schemas.microsoft.com/office/drawing/2016/SVG/main" r:embed="rId19"/>
                </a:ext>
              </a:extLst>
            </a:blip>
            <a:stretch>
              <a:fillRect l="-82" t="0" r="-82" b="0"/>
            </a:stretch>
          </a:blipFill>
        </p:spPr>
      </p:sp>
      <p:sp>
        <p:nvSpPr>
          <p:cNvPr name="Freeform 18" id="18"/>
          <p:cNvSpPr/>
          <p:nvPr/>
        </p:nvSpPr>
        <p:spPr>
          <a:xfrm flipH="false" flipV="false" rot="0">
            <a:off x="3675361" y="3529447"/>
            <a:ext cx="687586" cy="714375"/>
          </a:xfrm>
          <a:custGeom>
            <a:avLst/>
            <a:gdLst/>
            <a:ahLst/>
            <a:cxnLst/>
            <a:rect r="r" b="b" t="t" l="l"/>
            <a:pathLst>
              <a:path h="714375" w="687586">
                <a:moveTo>
                  <a:pt x="0" y="0"/>
                </a:moveTo>
                <a:lnTo>
                  <a:pt x="687586" y="0"/>
                </a:lnTo>
                <a:lnTo>
                  <a:pt x="687586" y="714375"/>
                </a:lnTo>
                <a:lnTo>
                  <a:pt x="0" y="714375"/>
                </a:lnTo>
                <a:lnTo>
                  <a:pt x="0" y="0"/>
                </a:lnTo>
                <a:close/>
              </a:path>
            </a:pathLst>
          </a:custGeom>
          <a:blipFill>
            <a:blip r:embed="rId20">
              <a:extLst>
                <a:ext uri="{96DAC541-7B7A-43D3-8B79-37D633B846F1}">
                  <asvg:svgBlip xmlns:asvg="http://schemas.microsoft.com/office/drawing/2016/SVG/main" r:embed="rId21"/>
                </a:ext>
              </a:extLst>
            </a:blip>
            <a:stretch>
              <a:fillRect l="0" t="-102" r="0" b="-102"/>
            </a:stretch>
          </a:blipFill>
        </p:spPr>
      </p:sp>
      <p:sp>
        <p:nvSpPr>
          <p:cNvPr name="Freeform 19" id="19"/>
          <p:cNvSpPr/>
          <p:nvPr/>
        </p:nvSpPr>
        <p:spPr>
          <a:xfrm flipH="false" flipV="false" rot="0">
            <a:off x="8718106" y="3393134"/>
            <a:ext cx="850687" cy="850687"/>
          </a:xfrm>
          <a:custGeom>
            <a:avLst/>
            <a:gdLst/>
            <a:ahLst/>
            <a:cxnLst/>
            <a:rect r="r" b="b" t="t" l="l"/>
            <a:pathLst>
              <a:path h="850687" w="850687">
                <a:moveTo>
                  <a:pt x="0" y="0"/>
                </a:moveTo>
                <a:lnTo>
                  <a:pt x="850687" y="0"/>
                </a:lnTo>
                <a:lnTo>
                  <a:pt x="850687" y="850687"/>
                </a:lnTo>
                <a:lnTo>
                  <a:pt x="0" y="850687"/>
                </a:lnTo>
                <a:lnTo>
                  <a:pt x="0" y="0"/>
                </a:lnTo>
                <a:close/>
              </a:path>
            </a:pathLst>
          </a:custGeom>
          <a:blipFill>
            <a:blip r:embed="rId22">
              <a:extLst>
                <a:ext uri="{96DAC541-7B7A-43D3-8B79-37D633B846F1}">
                  <asvg:svgBlip xmlns:asvg="http://schemas.microsoft.com/office/drawing/2016/SVG/main" r:embed="rId23"/>
                </a:ext>
              </a:extLst>
            </a:blip>
            <a:stretch>
              <a:fillRect l="0" t="0" r="0" b="0"/>
            </a:stretch>
          </a:blipFill>
        </p:spPr>
      </p:sp>
      <p:sp>
        <p:nvSpPr>
          <p:cNvPr name="Freeform 20" id="20"/>
          <p:cNvSpPr/>
          <p:nvPr/>
        </p:nvSpPr>
        <p:spPr>
          <a:xfrm flipH="false" flipV="false" rot="0">
            <a:off x="8383366" y="1748349"/>
            <a:ext cx="1520168" cy="1717704"/>
          </a:xfrm>
          <a:custGeom>
            <a:avLst/>
            <a:gdLst/>
            <a:ahLst/>
            <a:cxnLst/>
            <a:rect r="r" b="b" t="t" l="l"/>
            <a:pathLst>
              <a:path h="1717704" w="1520168">
                <a:moveTo>
                  <a:pt x="0" y="0"/>
                </a:moveTo>
                <a:lnTo>
                  <a:pt x="1520168" y="0"/>
                </a:lnTo>
                <a:lnTo>
                  <a:pt x="1520168" y="1717704"/>
                </a:lnTo>
                <a:lnTo>
                  <a:pt x="0" y="1717704"/>
                </a:lnTo>
                <a:lnTo>
                  <a:pt x="0" y="0"/>
                </a:lnTo>
                <a:close/>
              </a:path>
            </a:pathLst>
          </a:custGeom>
          <a:blipFill>
            <a:blip r:embed="rId24">
              <a:extLst>
                <a:ext uri="{96DAC541-7B7A-43D3-8B79-37D633B846F1}">
                  <asvg:svgBlip xmlns:asvg="http://schemas.microsoft.com/office/drawing/2016/SVG/main" r:embed="rId25"/>
                </a:ext>
              </a:extLst>
            </a:blip>
            <a:stretch>
              <a:fillRect l="0" t="-57" r="0" b="-57"/>
            </a:stretch>
          </a:blipFill>
        </p:spPr>
      </p:sp>
      <p:grpSp>
        <p:nvGrpSpPr>
          <p:cNvPr name="Group 21" id="21"/>
          <p:cNvGrpSpPr/>
          <p:nvPr/>
        </p:nvGrpSpPr>
        <p:grpSpPr>
          <a:xfrm rot="0">
            <a:off x="12816939" y="2194754"/>
            <a:ext cx="3085440" cy="977056"/>
            <a:chOff x="0" y="0"/>
            <a:chExt cx="4113920" cy="1302741"/>
          </a:xfrm>
        </p:grpSpPr>
        <p:sp>
          <p:nvSpPr>
            <p:cNvPr name="Freeform 22" id="22"/>
            <p:cNvSpPr/>
            <p:nvPr/>
          </p:nvSpPr>
          <p:spPr>
            <a:xfrm flipH="false" flipV="false" rot="0">
              <a:off x="0" y="0"/>
              <a:ext cx="4113911" cy="1302766"/>
            </a:xfrm>
            <a:custGeom>
              <a:avLst/>
              <a:gdLst/>
              <a:ahLst/>
              <a:cxnLst/>
              <a:rect r="r" b="b" t="t" l="l"/>
              <a:pathLst>
                <a:path h="1302766" w="4113911">
                  <a:moveTo>
                    <a:pt x="0" y="0"/>
                  </a:moveTo>
                  <a:lnTo>
                    <a:pt x="4113911" y="0"/>
                  </a:lnTo>
                  <a:lnTo>
                    <a:pt x="4113911" y="1302766"/>
                  </a:lnTo>
                  <a:lnTo>
                    <a:pt x="0" y="1302766"/>
                  </a:lnTo>
                  <a:lnTo>
                    <a:pt x="0" y="0"/>
                  </a:lnTo>
                  <a:close/>
                </a:path>
              </a:pathLst>
            </a:custGeom>
            <a:blipFill>
              <a:blip r:embed="rId26"/>
              <a:stretch>
                <a:fillRect l="0" t="-194" r="0" b="-193"/>
              </a:stretch>
            </a:blipFill>
          </p:spPr>
        </p:sp>
      </p:grpSp>
      <p:grpSp>
        <p:nvGrpSpPr>
          <p:cNvPr name="Group 23" id="23"/>
          <p:cNvGrpSpPr/>
          <p:nvPr/>
        </p:nvGrpSpPr>
        <p:grpSpPr>
          <a:xfrm rot="0">
            <a:off x="5145082" y="5633578"/>
            <a:ext cx="2568791" cy="1498462"/>
            <a:chOff x="0" y="0"/>
            <a:chExt cx="3425055" cy="1997949"/>
          </a:xfrm>
        </p:grpSpPr>
        <p:sp>
          <p:nvSpPr>
            <p:cNvPr name="Freeform 24" id="24"/>
            <p:cNvSpPr/>
            <p:nvPr/>
          </p:nvSpPr>
          <p:spPr>
            <a:xfrm flipH="false" flipV="false" rot="0">
              <a:off x="0" y="0"/>
              <a:ext cx="3425063" cy="1997964"/>
            </a:xfrm>
            <a:custGeom>
              <a:avLst/>
              <a:gdLst/>
              <a:ahLst/>
              <a:cxnLst/>
              <a:rect r="r" b="b" t="t" l="l"/>
              <a:pathLst>
                <a:path h="1997964" w="3425063">
                  <a:moveTo>
                    <a:pt x="0" y="0"/>
                  </a:moveTo>
                  <a:lnTo>
                    <a:pt x="3425063" y="0"/>
                  </a:lnTo>
                  <a:lnTo>
                    <a:pt x="3425063" y="1997964"/>
                  </a:lnTo>
                  <a:lnTo>
                    <a:pt x="0" y="1997964"/>
                  </a:lnTo>
                  <a:lnTo>
                    <a:pt x="0" y="0"/>
                  </a:lnTo>
                  <a:close/>
                </a:path>
              </a:pathLst>
            </a:custGeom>
            <a:blipFill>
              <a:blip r:embed="rId27"/>
              <a:stretch>
                <a:fillRect l="0" t="-26" r="0" b="-25"/>
              </a:stretch>
            </a:blipFill>
          </p:spPr>
        </p:sp>
      </p:grpSp>
      <p:sp>
        <p:nvSpPr>
          <p:cNvPr name="Freeform 25" id="25"/>
          <p:cNvSpPr/>
          <p:nvPr/>
        </p:nvSpPr>
        <p:spPr>
          <a:xfrm flipH="false" flipV="false" rot="0">
            <a:off x="11290189" y="7227427"/>
            <a:ext cx="1003522" cy="1165192"/>
          </a:xfrm>
          <a:custGeom>
            <a:avLst/>
            <a:gdLst/>
            <a:ahLst/>
            <a:cxnLst/>
            <a:rect r="r" b="b" t="t" l="l"/>
            <a:pathLst>
              <a:path h="1165192" w="1003522">
                <a:moveTo>
                  <a:pt x="0" y="0"/>
                </a:moveTo>
                <a:lnTo>
                  <a:pt x="1003522" y="0"/>
                </a:lnTo>
                <a:lnTo>
                  <a:pt x="1003522" y="1165192"/>
                </a:lnTo>
                <a:lnTo>
                  <a:pt x="0" y="1165192"/>
                </a:lnTo>
                <a:lnTo>
                  <a:pt x="0" y="0"/>
                </a:lnTo>
                <a:close/>
              </a:path>
            </a:pathLst>
          </a:custGeom>
          <a:blipFill>
            <a:blip r:embed="rId28">
              <a:extLst>
                <a:ext uri="{96DAC541-7B7A-43D3-8B79-37D633B846F1}">
                  <asvg:svgBlip xmlns:asvg="http://schemas.microsoft.com/office/drawing/2016/SVG/main" r:embed="rId29"/>
                </a:ext>
              </a:extLst>
            </a:blip>
            <a:stretch>
              <a:fillRect l="-31" t="0" r="-31" b="0"/>
            </a:stretch>
          </a:blipFill>
        </p:spPr>
      </p:sp>
      <p:sp>
        <p:nvSpPr>
          <p:cNvPr name="Freeform 26" id="26"/>
          <p:cNvSpPr/>
          <p:nvPr/>
        </p:nvSpPr>
        <p:spPr>
          <a:xfrm flipH="false" flipV="false" rot="0">
            <a:off x="11017104" y="6096158"/>
            <a:ext cx="1276607" cy="821816"/>
          </a:xfrm>
          <a:custGeom>
            <a:avLst/>
            <a:gdLst/>
            <a:ahLst/>
            <a:cxnLst/>
            <a:rect r="r" b="b" t="t" l="l"/>
            <a:pathLst>
              <a:path h="821816" w="1276607">
                <a:moveTo>
                  <a:pt x="0" y="0"/>
                </a:moveTo>
                <a:lnTo>
                  <a:pt x="1276607" y="0"/>
                </a:lnTo>
                <a:lnTo>
                  <a:pt x="1276607" y="821816"/>
                </a:lnTo>
                <a:lnTo>
                  <a:pt x="0" y="821816"/>
                </a:lnTo>
                <a:lnTo>
                  <a:pt x="0" y="0"/>
                </a:lnTo>
                <a:close/>
              </a:path>
            </a:pathLst>
          </a:custGeom>
          <a:blipFill>
            <a:blip r:embed="rId30">
              <a:extLst>
                <a:ext uri="{96DAC541-7B7A-43D3-8B79-37D633B846F1}">
                  <asvg:svgBlip xmlns:asvg="http://schemas.microsoft.com/office/drawing/2016/SVG/main" r:embed="rId31"/>
                </a:ext>
              </a:extLst>
            </a:blip>
            <a:stretch>
              <a:fillRect l="0" t="-53" r="0" b="-53"/>
            </a:stretch>
          </a:blipFill>
        </p:spPr>
      </p:sp>
      <p:sp>
        <p:nvSpPr>
          <p:cNvPr name="TextBox 27" id="27"/>
          <p:cNvSpPr txBox="true"/>
          <p:nvPr/>
        </p:nvSpPr>
        <p:spPr>
          <a:xfrm rot="0">
            <a:off x="2857997" y="4271444"/>
            <a:ext cx="2286000" cy="765810"/>
          </a:xfrm>
          <a:prstGeom prst="rect">
            <a:avLst/>
          </a:prstGeom>
        </p:spPr>
        <p:txBody>
          <a:bodyPr anchor="t" rtlCol="false" tIns="0" lIns="0" bIns="0" rIns="0">
            <a:spAutoFit/>
          </a:bodyPr>
          <a:lstStyle/>
          <a:p>
            <a:pPr algn="ctr">
              <a:lnSpc>
                <a:spcPts val="2939"/>
              </a:lnSpc>
            </a:pPr>
            <a:r>
              <a:rPr lang="en-US" sz="2099" b="true">
                <a:solidFill>
                  <a:srgbClr val="FFFFFF"/>
                </a:solidFill>
                <a:latin typeface="Open Sans Bold"/>
                <a:ea typeface="Open Sans Bold"/>
                <a:cs typeface="Open Sans Bold"/>
                <a:sym typeface="Open Sans Bold"/>
              </a:rPr>
              <a:t>100% live call answer rate</a:t>
            </a:r>
          </a:p>
        </p:txBody>
      </p:sp>
      <p:sp>
        <p:nvSpPr>
          <p:cNvPr name="TextBox 28" id="28"/>
          <p:cNvSpPr txBox="true"/>
          <p:nvPr/>
        </p:nvSpPr>
        <p:spPr>
          <a:xfrm rot="0">
            <a:off x="5543404" y="8143875"/>
            <a:ext cx="1772147" cy="552450"/>
          </a:xfrm>
          <a:prstGeom prst="rect">
            <a:avLst/>
          </a:prstGeom>
        </p:spPr>
        <p:txBody>
          <a:bodyPr anchor="t" rtlCol="false" tIns="0" lIns="0" bIns="0" rIns="0">
            <a:spAutoFit/>
          </a:bodyPr>
          <a:lstStyle/>
          <a:p>
            <a:pPr algn="ctr">
              <a:lnSpc>
                <a:spcPts val="2100"/>
              </a:lnSpc>
            </a:pPr>
            <a:r>
              <a:rPr lang="en-US" sz="1500" b="true">
                <a:solidFill>
                  <a:srgbClr val="FFFFFF"/>
                </a:solidFill>
                <a:latin typeface="Open Sans Bold"/>
                <a:ea typeface="Open Sans Bold"/>
                <a:cs typeface="Open Sans Bold"/>
                <a:sym typeface="Open Sans Bold"/>
              </a:rPr>
              <a:t>Improved C-SAT 12.5%</a:t>
            </a:r>
          </a:p>
        </p:txBody>
      </p:sp>
      <p:sp>
        <p:nvSpPr>
          <p:cNvPr name="TextBox 29" id="29"/>
          <p:cNvSpPr txBox="true"/>
          <p:nvPr/>
        </p:nvSpPr>
        <p:spPr>
          <a:xfrm rot="0">
            <a:off x="10805133" y="8335469"/>
            <a:ext cx="1973635" cy="640080"/>
          </a:xfrm>
          <a:prstGeom prst="rect">
            <a:avLst/>
          </a:prstGeom>
        </p:spPr>
        <p:txBody>
          <a:bodyPr anchor="t" rtlCol="false" tIns="0" lIns="0" bIns="0" rIns="0">
            <a:spAutoFit/>
          </a:bodyPr>
          <a:lstStyle/>
          <a:p>
            <a:pPr algn="ctr">
              <a:lnSpc>
                <a:spcPts val="2520"/>
              </a:lnSpc>
            </a:pPr>
            <a:r>
              <a:rPr lang="en-US" sz="1800" b="true">
                <a:solidFill>
                  <a:srgbClr val="FFFFFF"/>
                </a:solidFill>
                <a:latin typeface="Open Sans Bold"/>
                <a:ea typeface="Open Sans Bold"/>
                <a:cs typeface="Open Sans Bold"/>
                <a:sym typeface="Open Sans Bold"/>
              </a:rPr>
              <a:t>ROI Increase  </a:t>
            </a:r>
          </a:p>
          <a:p>
            <a:pPr algn="ctr">
              <a:lnSpc>
                <a:spcPts val="2520"/>
              </a:lnSpc>
            </a:pPr>
            <a:r>
              <a:rPr lang="en-US" sz="1800" b="true">
                <a:solidFill>
                  <a:srgbClr val="FFFFFF"/>
                </a:solidFill>
                <a:latin typeface="Open Sans Bold"/>
                <a:ea typeface="Open Sans Bold"/>
                <a:cs typeface="Open Sans Bold"/>
                <a:sym typeface="Open Sans Bold"/>
              </a:rPr>
              <a:t>10-18%</a:t>
            </a:r>
          </a:p>
        </p:txBody>
      </p:sp>
      <p:sp>
        <p:nvSpPr>
          <p:cNvPr name="TextBox 30" id="30"/>
          <p:cNvSpPr txBox="true"/>
          <p:nvPr/>
        </p:nvSpPr>
        <p:spPr>
          <a:xfrm rot="0">
            <a:off x="8048625" y="4368599"/>
            <a:ext cx="2286000" cy="1028065"/>
          </a:xfrm>
          <a:prstGeom prst="rect">
            <a:avLst/>
          </a:prstGeom>
        </p:spPr>
        <p:txBody>
          <a:bodyPr anchor="t" rtlCol="false" tIns="0" lIns="0" bIns="0" rIns="0">
            <a:spAutoFit/>
          </a:bodyPr>
          <a:lstStyle/>
          <a:p>
            <a:pPr algn="ctr">
              <a:lnSpc>
                <a:spcPts val="2659"/>
              </a:lnSpc>
            </a:pPr>
            <a:r>
              <a:rPr lang="en-US" sz="1899" b="true">
                <a:solidFill>
                  <a:srgbClr val="FFFFFF"/>
                </a:solidFill>
                <a:latin typeface="Open Sans Bold"/>
                <a:ea typeface="Open Sans Bold"/>
                <a:cs typeface="Open Sans Bold"/>
                <a:sym typeface="Open Sans Bold"/>
              </a:rPr>
              <a:t>30–60 min voicemail turnaround</a:t>
            </a:r>
          </a:p>
        </p:txBody>
      </p:sp>
      <p:sp>
        <p:nvSpPr>
          <p:cNvPr name="TextBox 31" id="31"/>
          <p:cNvSpPr txBox="true"/>
          <p:nvPr/>
        </p:nvSpPr>
        <p:spPr>
          <a:xfrm rot="0">
            <a:off x="13143505" y="4186271"/>
            <a:ext cx="2286000" cy="954405"/>
          </a:xfrm>
          <a:prstGeom prst="rect">
            <a:avLst/>
          </a:prstGeom>
        </p:spPr>
        <p:txBody>
          <a:bodyPr anchor="t" rtlCol="false" tIns="0" lIns="0" bIns="0" rIns="0">
            <a:spAutoFit/>
          </a:bodyPr>
          <a:lstStyle/>
          <a:p>
            <a:pPr algn="ctr">
              <a:lnSpc>
                <a:spcPts val="2520"/>
              </a:lnSpc>
            </a:pPr>
            <a:r>
              <a:rPr lang="en-US" sz="1800" b="true">
                <a:solidFill>
                  <a:srgbClr val="FFFFFF"/>
                </a:solidFill>
                <a:latin typeface="Open Sans Bold"/>
                <a:ea typeface="Open Sans Bold"/>
                <a:cs typeface="Open Sans Bold"/>
                <a:sym typeface="Open Sans Bold"/>
              </a:rPr>
              <a:t>Fewer missed appointments 25%</a:t>
            </a:r>
          </a:p>
          <a:p>
            <a:pPr algn="ctr">
              <a:lnSpc>
                <a:spcPts val="2520"/>
              </a:lnSpc>
            </a:pPr>
          </a:p>
        </p:txBody>
      </p:sp>
      <p:sp>
        <p:nvSpPr>
          <p:cNvPr name="TextBox 32" id="32"/>
          <p:cNvSpPr txBox="true"/>
          <p:nvPr/>
        </p:nvSpPr>
        <p:spPr>
          <a:xfrm rot="0">
            <a:off x="2476500" y="268180"/>
            <a:ext cx="13335000" cy="504825"/>
          </a:xfrm>
          <a:prstGeom prst="rect">
            <a:avLst/>
          </a:prstGeom>
        </p:spPr>
        <p:txBody>
          <a:bodyPr anchor="t" rtlCol="false" tIns="0" lIns="0" bIns="0" rIns="0">
            <a:spAutoFit/>
          </a:bodyPr>
          <a:lstStyle/>
          <a:p>
            <a:pPr algn="ctr">
              <a:lnSpc>
                <a:spcPts val="3840"/>
              </a:lnSpc>
            </a:pPr>
            <a:r>
              <a:rPr lang="en-US" sz="3200" b="true">
                <a:solidFill>
                  <a:srgbClr val="539DAD"/>
                </a:solidFill>
                <a:latin typeface="Bricolage Grotesque Bold"/>
                <a:ea typeface="Bricolage Grotesque Bold"/>
                <a:cs typeface="Bricolage Grotesque Bold"/>
                <a:sym typeface="Bricolage Grotesque Bold"/>
              </a:rPr>
              <a:t> Business Case: Results Summary </a:t>
            </a:r>
          </a:p>
        </p:txBody>
      </p:sp>
      <p:sp>
        <p:nvSpPr>
          <p:cNvPr name="TextBox 33" id="33"/>
          <p:cNvSpPr txBox="true"/>
          <p:nvPr/>
        </p:nvSpPr>
        <p:spPr>
          <a:xfrm rot="0">
            <a:off x="14739612" y="1937965"/>
            <a:ext cx="912316" cy="521971"/>
          </a:xfrm>
          <a:prstGeom prst="rect">
            <a:avLst/>
          </a:prstGeom>
        </p:spPr>
        <p:txBody>
          <a:bodyPr anchor="t" rtlCol="false" tIns="0" lIns="0" bIns="0" rIns="0">
            <a:spAutoFit/>
          </a:bodyPr>
          <a:lstStyle/>
          <a:p>
            <a:pPr algn="ctr">
              <a:lnSpc>
                <a:spcPts val="3779"/>
              </a:lnSpc>
            </a:pPr>
            <a:r>
              <a:rPr lang="en-US" sz="2699" b="true">
                <a:solidFill>
                  <a:srgbClr val="41B8D5"/>
                </a:solidFill>
                <a:latin typeface="HK Modular"/>
                <a:ea typeface="HK Modular"/>
                <a:cs typeface="HK Modular"/>
                <a:sym typeface="HK Modular"/>
              </a:rPr>
              <a:t>25%</a:t>
            </a:r>
          </a:p>
        </p:txBody>
      </p:sp>
      <p:sp>
        <p:nvSpPr>
          <p:cNvPr name="TextBox 34" id="34"/>
          <p:cNvSpPr txBox="true"/>
          <p:nvPr/>
        </p:nvSpPr>
        <p:spPr>
          <a:xfrm rot="0">
            <a:off x="6587491" y="5325674"/>
            <a:ext cx="912316" cy="521971"/>
          </a:xfrm>
          <a:prstGeom prst="rect">
            <a:avLst/>
          </a:prstGeom>
        </p:spPr>
        <p:txBody>
          <a:bodyPr anchor="t" rtlCol="false" tIns="0" lIns="0" bIns="0" rIns="0">
            <a:spAutoFit/>
          </a:bodyPr>
          <a:lstStyle/>
          <a:p>
            <a:pPr algn="ctr">
              <a:lnSpc>
                <a:spcPts val="3779"/>
              </a:lnSpc>
            </a:pPr>
            <a:r>
              <a:rPr lang="en-US" sz="2699" b="true">
                <a:solidFill>
                  <a:srgbClr val="41B8D5"/>
                </a:solidFill>
                <a:latin typeface="HK Modular"/>
                <a:ea typeface="HK Modular"/>
                <a:cs typeface="HK Modular"/>
                <a:sym typeface="HK Modular"/>
              </a:rPr>
              <a:t>25%</a:t>
            </a:r>
          </a:p>
        </p:txBody>
      </p:sp>
      <p:sp>
        <p:nvSpPr>
          <p:cNvPr name="TextBox 35" id="35"/>
          <p:cNvSpPr txBox="true"/>
          <p:nvPr/>
        </p:nvSpPr>
        <p:spPr>
          <a:xfrm rot="0">
            <a:off x="11487395" y="5674076"/>
            <a:ext cx="1172914" cy="380365"/>
          </a:xfrm>
          <a:prstGeom prst="rect">
            <a:avLst/>
          </a:prstGeom>
        </p:spPr>
        <p:txBody>
          <a:bodyPr anchor="t" rtlCol="false" tIns="0" lIns="0" bIns="0" rIns="0">
            <a:spAutoFit/>
          </a:bodyPr>
          <a:lstStyle/>
          <a:p>
            <a:pPr algn="ctr">
              <a:lnSpc>
                <a:spcPts val="2659"/>
              </a:lnSpc>
            </a:pPr>
            <a:r>
              <a:rPr lang="en-US" sz="1899" b="true">
                <a:solidFill>
                  <a:srgbClr val="41B8D5"/>
                </a:solidFill>
                <a:latin typeface="HK Modular"/>
                <a:ea typeface="HK Modular"/>
                <a:cs typeface="HK Modular"/>
                <a:sym typeface="HK Modular"/>
              </a:rPr>
              <a:t>10-18%</a:t>
            </a:r>
          </a:p>
        </p:txBody>
      </p:sp>
      <p:sp>
        <p:nvSpPr>
          <p:cNvPr name="TextBox 36" id="36"/>
          <p:cNvSpPr txBox="true"/>
          <p:nvPr/>
        </p:nvSpPr>
        <p:spPr>
          <a:xfrm rot="0">
            <a:off x="3126451" y="712731"/>
            <a:ext cx="12033998" cy="469900"/>
          </a:xfrm>
          <a:prstGeom prst="rect">
            <a:avLst/>
          </a:prstGeom>
        </p:spPr>
        <p:txBody>
          <a:bodyPr anchor="t" rtlCol="false" tIns="0" lIns="0" bIns="0" rIns="0">
            <a:spAutoFit/>
          </a:bodyPr>
          <a:lstStyle/>
          <a:p>
            <a:pPr algn="ctr">
              <a:lnSpc>
                <a:spcPts val="3499"/>
              </a:lnSpc>
            </a:pPr>
            <a:r>
              <a:rPr lang="en-US" sz="2499" b="true">
                <a:solidFill>
                  <a:srgbClr val="539DAD"/>
                </a:solidFill>
                <a:latin typeface="Canva Sans Bold"/>
                <a:ea typeface="Canva Sans Bold"/>
                <a:cs typeface="Canva Sans Bold"/>
                <a:sym typeface="Canva Sans Bold"/>
              </a:rPr>
              <a:t>Client: Florida Advanced Gastroenterology Center, Tampa, Florida, USA</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F5F5F5"/>
        </a:solidFill>
      </p:bgPr>
    </p:bg>
    <p:spTree>
      <p:nvGrpSpPr>
        <p:cNvPr id="1" name=""/>
        <p:cNvGrpSpPr/>
        <p:nvPr/>
      </p:nvGrpSpPr>
      <p:grpSpPr>
        <a:xfrm>
          <a:off x="0" y="0"/>
          <a:ext cx="0" cy="0"/>
          <a:chOff x="0" y="0"/>
          <a:chExt cx="0" cy="0"/>
        </a:xfrm>
      </p:grpSpPr>
      <p:sp>
        <p:nvSpPr>
          <p:cNvPr name="Freeform 2" id="2"/>
          <p:cNvSpPr/>
          <p:nvPr/>
        </p:nvSpPr>
        <p:spPr>
          <a:xfrm flipH="false" flipV="false" rot="0">
            <a:off x="15236641" y="7859720"/>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2">
              <a:alphaModFix amt="19999"/>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5400000">
            <a:off x="8217738" y="4398645"/>
            <a:ext cx="2095397" cy="6117949"/>
          </a:xfrm>
          <a:custGeom>
            <a:avLst/>
            <a:gdLst/>
            <a:ahLst/>
            <a:cxnLst/>
            <a:rect r="r" b="b" t="t" l="l"/>
            <a:pathLst>
              <a:path h="6117949" w="2095397">
                <a:moveTo>
                  <a:pt x="0" y="0"/>
                </a:moveTo>
                <a:lnTo>
                  <a:pt x="2095397" y="0"/>
                </a:lnTo>
                <a:lnTo>
                  <a:pt x="2095397" y="6117949"/>
                </a:lnTo>
                <a:lnTo>
                  <a:pt x="0" y="6117949"/>
                </a:lnTo>
                <a:lnTo>
                  <a:pt x="0" y="0"/>
                </a:lnTo>
                <a:close/>
              </a:path>
            </a:pathLst>
          </a:custGeom>
          <a:blipFill>
            <a:blip r:embed="rId4">
              <a:extLst>
                <a:ext uri="{96DAC541-7B7A-43D3-8B79-37D633B846F1}">
                  <asvg:svgBlip xmlns:asvg="http://schemas.microsoft.com/office/drawing/2016/SVG/main" r:embed="rId5"/>
                </a:ext>
              </a:extLst>
            </a:blip>
            <a:stretch>
              <a:fillRect l="0" t="-51" r="0" b="-51"/>
            </a:stretch>
          </a:blipFill>
        </p:spPr>
      </p:sp>
      <p:sp>
        <p:nvSpPr>
          <p:cNvPr name="Freeform 4" id="4"/>
          <p:cNvSpPr/>
          <p:nvPr/>
        </p:nvSpPr>
        <p:spPr>
          <a:xfrm flipH="false" flipV="false" rot="0">
            <a:off x="3184709" y="7049014"/>
            <a:ext cx="2321681" cy="2387332"/>
          </a:xfrm>
          <a:custGeom>
            <a:avLst/>
            <a:gdLst/>
            <a:ahLst/>
            <a:cxnLst/>
            <a:rect r="r" b="b" t="t" l="l"/>
            <a:pathLst>
              <a:path h="2387332" w="2321681">
                <a:moveTo>
                  <a:pt x="0" y="0"/>
                </a:moveTo>
                <a:lnTo>
                  <a:pt x="2321681" y="0"/>
                </a:lnTo>
                <a:lnTo>
                  <a:pt x="2321681" y="2387332"/>
                </a:lnTo>
                <a:lnTo>
                  <a:pt x="0" y="2387332"/>
                </a:lnTo>
                <a:lnTo>
                  <a:pt x="0" y="0"/>
                </a:lnTo>
                <a:close/>
              </a:path>
            </a:pathLst>
          </a:custGeom>
          <a:blipFill>
            <a:blip r:embed="rId6">
              <a:extLst>
                <a:ext uri="{96DAC541-7B7A-43D3-8B79-37D633B846F1}">
                  <asvg:svgBlip xmlns:asvg="http://schemas.microsoft.com/office/drawing/2016/SVG/main" r:embed="rId7"/>
                </a:ext>
              </a:extLst>
            </a:blip>
            <a:stretch>
              <a:fillRect l="-184" t="0" r="-184" b="0"/>
            </a:stretch>
          </a:blipFill>
        </p:spPr>
      </p:sp>
      <p:sp>
        <p:nvSpPr>
          <p:cNvPr name="Freeform 5" id="5"/>
          <p:cNvSpPr/>
          <p:nvPr/>
        </p:nvSpPr>
        <p:spPr>
          <a:xfrm flipH="true" flipV="false" rot="0">
            <a:off x="12781611" y="7049014"/>
            <a:ext cx="2321681" cy="2387332"/>
          </a:xfrm>
          <a:custGeom>
            <a:avLst/>
            <a:gdLst/>
            <a:ahLst/>
            <a:cxnLst/>
            <a:rect r="r" b="b" t="t" l="l"/>
            <a:pathLst>
              <a:path h="2387332" w="2321681">
                <a:moveTo>
                  <a:pt x="2321681" y="0"/>
                </a:moveTo>
                <a:lnTo>
                  <a:pt x="0" y="0"/>
                </a:lnTo>
                <a:lnTo>
                  <a:pt x="0" y="2387332"/>
                </a:lnTo>
                <a:lnTo>
                  <a:pt x="2321681" y="2387332"/>
                </a:lnTo>
                <a:lnTo>
                  <a:pt x="2321681" y="0"/>
                </a:lnTo>
                <a:close/>
              </a:path>
            </a:pathLst>
          </a:custGeom>
          <a:blipFill>
            <a:blip r:embed="rId8">
              <a:extLst>
                <a:ext uri="{96DAC541-7B7A-43D3-8B79-37D633B846F1}">
                  <asvg:svgBlip xmlns:asvg="http://schemas.microsoft.com/office/drawing/2016/SVG/main" r:embed="rId9"/>
                </a:ext>
              </a:extLst>
            </a:blip>
            <a:stretch>
              <a:fillRect l="-184" t="0" r="-184" b="0"/>
            </a:stretch>
          </a:blipFill>
        </p:spPr>
      </p:sp>
      <p:sp>
        <p:nvSpPr>
          <p:cNvPr name="Freeform 6" id="6"/>
          <p:cNvSpPr/>
          <p:nvPr/>
        </p:nvSpPr>
        <p:spPr>
          <a:xfrm flipH="false" flipV="false" rot="1799999">
            <a:off x="3827579" y="4649788"/>
            <a:ext cx="2321681" cy="2387332"/>
          </a:xfrm>
          <a:custGeom>
            <a:avLst/>
            <a:gdLst/>
            <a:ahLst/>
            <a:cxnLst/>
            <a:rect r="r" b="b" t="t" l="l"/>
            <a:pathLst>
              <a:path h="2387332" w="2321681">
                <a:moveTo>
                  <a:pt x="0" y="0"/>
                </a:moveTo>
                <a:lnTo>
                  <a:pt x="2321681" y="0"/>
                </a:lnTo>
                <a:lnTo>
                  <a:pt x="2321681" y="2387332"/>
                </a:lnTo>
                <a:lnTo>
                  <a:pt x="0" y="2387332"/>
                </a:lnTo>
                <a:lnTo>
                  <a:pt x="0" y="0"/>
                </a:lnTo>
                <a:close/>
              </a:path>
            </a:pathLst>
          </a:custGeom>
          <a:blipFill>
            <a:blip r:embed="rId10">
              <a:extLst>
                <a:ext uri="{96DAC541-7B7A-43D3-8B79-37D633B846F1}">
                  <asvg:svgBlip xmlns:asvg="http://schemas.microsoft.com/office/drawing/2016/SVG/main" r:embed="rId11"/>
                </a:ext>
              </a:extLst>
            </a:blip>
            <a:stretch>
              <a:fillRect l="-184" t="0" r="-184" b="0"/>
            </a:stretch>
          </a:blipFill>
        </p:spPr>
      </p:sp>
      <p:sp>
        <p:nvSpPr>
          <p:cNvPr name="Freeform 7" id="7"/>
          <p:cNvSpPr/>
          <p:nvPr/>
        </p:nvSpPr>
        <p:spPr>
          <a:xfrm flipH="false" flipV="false" rot="3599999">
            <a:off x="5583934" y="2893433"/>
            <a:ext cx="2321681" cy="2387332"/>
          </a:xfrm>
          <a:custGeom>
            <a:avLst/>
            <a:gdLst/>
            <a:ahLst/>
            <a:cxnLst/>
            <a:rect r="r" b="b" t="t" l="l"/>
            <a:pathLst>
              <a:path h="2387332" w="2321681">
                <a:moveTo>
                  <a:pt x="0" y="0"/>
                </a:moveTo>
                <a:lnTo>
                  <a:pt x="2321681" y="0"/>
                </a:lnTo>
                <a:lnTo>
                  <a:pt x="2321681" y="2387332"/>
                </a:lnTo>
                <a:lnTo>
                  <a:pt x="0" y="2387332"/>
                </a:lnTo>
                <a:lnTo>
                  <a:pt x="0" y="0"/>
                </a:lnTo>
                <a:close/>
              </a:path>
            </a:pathLst>
          </a:custGeom>
          <a:blipFill>
            <a:blip r:embed="rId12">
              <a:extLst>
                <a:ext uri="{96DAC541-7B7A-43D3-8B79-37D633B846F1}">
                  <asvg:svgBlip xmlns:asvg="http://schemas.microsoft.com/office/drawing/2016/SVG/main" r:embed="rId13"/>
                </a:ext>
              </a:extLst>
            </a:blip>
            <a:stretch>
              <a:fillRect l="-184" t="0" r="-184" b="0"/>
            </a:stretch>
          </a:blipFill>
        </p:spPr>
      </p:sp>
      <p:sp>
        <p:nvSpPr>
          <p:cNvPr name="Freeform 8" id="8"/>
          <p:cNvSpPr/>
          <p:nvPr/>
        </p:nvSpPr>
        <p:spPr>
          <a:xfrm flipH="false" flipV="false" rot="5400000">
            <a:off x="7983160" y="2250562"/>
            <a:ext cx="2321681" cy="2387332"/>
          </a:xfrm>
          <a:custGeom>
            <a:avLst/>
            <a:gdLst/>
            <a:ahLst/>
            <a:cxnLst/>
            <a:rect r="r" b="b" t="t" l="l"/>
            <a:pathLst>
              <a:path h="2387332" w="2321681">
                <a:moveTo>
                  <a:pt x="0" y="0"/>
                </a:moveTo>
                <a:lnTo>
                  <a:pt x="2321681" y="0"/>
                </a:lnTo>
                <a:lnTo>
                  <a:pt x="2321681" y="2387332"/>
                </a:lnTo>
                <a:lnTo>
                  <a:pt x="0" y="2387332"/>
                </a:lnTo>
                <a:lnTo>
                  <a:pt x="0" y="0"/>
                </a:lnTo>
                <a:close/>
              </a:path>
            </a:pathLst>
          </a:custGeom>
          <a:blipFill>
            <a:blip r:embed="rId14">
              <a:extLst>
                <a:ext uri="{96DAC541-7B7A-43D3-8B79-37D633B846F1}">
                  <asvg:svgBlip xmlns:asvg="http://schemas.microsoft.com/office/drawing/2016/SVG/main" r:embed="rId15"/>
                </a:ext>
              </a:extLst>
            </a:blip>
            <a:stretch>
              <a:fillRect l="-184" t="0" r="-184" b="0"/>
            </a:stretch>
          </a:blipFill>
        </p:spPr>
      </p:sp>
      <p:sp>
        <p:nvSpPr>
          <p:cNvPr name="Freeform 9" id="9"/>
          <p:cNvSpPr/>
          <p:nvPr/>
        </p:nvSpPr>
        <p:spPr>
          <a:xfrm flipH="true" flipV="false" rot="-1799999">
            <a:off x="12138740" y="4649788"/>
            <a:ext cx="2321681" cy="2387332"/>
          </a:xfrm>
          <a:custGeom>
            <a:avLst/>
            <a:gdLst/>
            <a:ahLst/>
            <a:cxnLst/>
            <a:rect r="r" b="b" t="t" l="l"/>
            <a:pathLst>
              <a:path h="2387332" w="2321681">
                <a:moveTo>
                  <a:pt x="2321681" y="0"/>
                </a:moveTo>
                <a:lnTo>
                  <a:pt x="0" y="0"/>
                </a:lnTo>
                <a:lnTo>
                  <a:pt x="0" y="2387332"/>
                </a:lnTo>
                <a:lnTo>
                  <a:pt x="2321681" y="2387332"/>
                </a:lnTo>
                <a:lnTo>
                  <a:pt x="2321681" y="0"/>
                </a:lnTo>
                <a:close/>
              </a:path>
            </a:pathLst>
          </a:custGeom>
          <a:blipFill>
            <a:blip r:embed="rId16">
              <a:extLst>
                <a:ext uri="{96DAC541-7B7A-43D3-8B79-37D633B846F1}">
                  <asvg:svgBlip xmlns:asvg="http://schemas.microsoft.com/office/drawing/2016/SVG/main" r:embed="rId17"/>
                </a:ext>
              </a:extLst>
            </a:blip>
            <a:stretch>
              <a:fillRect l="-184" t="0" r="-184" b="0"/>
            </a:stretch>
          </a:blipFill>
        </p:spPr>
      </p:sp>
      <p:sp>
        <p:nvSpPr>
          <p:cNvPr name="Freeform 10" id="10"/>
          <p:cNvSpPr/>
          <p:nvPr/>
        </p:nvSpPr>
        <p:spPr>
          <a:xfrm flipH="true" flipV="false" rot="-3599999">
            <a:off x="10382385" y="2893433"/>
            <a:ext cx="2321681" cy="2387332"/>
          </a:xfrm>
          <a:custGeom>
            <a:avLst/>
            <a:gdLst/>
            <a:ahLst/>
            <a:cxnLst/>
            <a:rect r="r" b="b" t="t" l="l"/>
            <a:pathLst>
              <a:path h="2387332" w="2321681">
                <a:moveTo>
                  <a:pt x="2321681" y="0"/>
                </a:moveTo>
                <a:lnTo>
                  <a:pt x="0" y="0"/>
                </a:lnTo>
                <a:lnTo>
                  <a:pt x="0" y="2387332"/>
                </a:lnTo>
                <a:lnTo>
                  <a:pt x="2321681" y="2387332"/>
                </a:lnTo>
                <a:lnTo>
                  <a:pt x="2321681" y="0"/>
                </a:lnTo>
                <a:close/>
              </a:path>
            </a:pathLst>
          </a:custGeom>
          <a:blipFill>
            <a:blip r:embed="rId18">
              <a:extLst>
                <a:ext uri="{96DAC541-7B7A-43D3-8B79-37D633B846F1}">
                  <asvg:svgBlip xmlns:asvg="http://schemas.microsoft.com/office/drawing/2016/SVG/main" r:embed="rId19"/>
                </a:ext>
              </a:extLst>
            </a:blip>
            <a:stretch>
              <a:fillRect l="-184" t="0" r="-184" b="0"/>
            </a:stretch>
          </a:blipFill>
        </p:spPr>
      </p:sp>
      <p:sp>
        <p:nvSpPr>
          <p:cNvPr name="Freeform 11" id="11"/>
          <p:cNvSpPr/>
          <p:nvPr/>
        </p:nvSpPr>
        <p:spPr>
          <a:xfrm flipH="false" flipV="false" rot="0">
            <a:off x="6085026" y="5768677"/>
            <a:ext cx="6117949" cy="3351016"/>
          </a:xfrm>
          <a:custGeom>
            <a:avLst/>
            <a:gdLst/>
            <a:ahLst/>
            <a:cxnLst/>
            <a:rect r="r" b="b" t="t" l="l"/>
            <a:pathLst>
              <a:path h="3351016" w="6117949">
                <a:moveTo>
                  <a:pt x="0" y="0"/>
                </a:moveTo>
                <a:lnTo>
                  <a:pt x="6117949" y="0"/>
                </a:lnTo>
                <a:lnTo>
                  <a:pt x="6117949" y="3351016"/>
                </a:lnTo>
                <a:lnTo>
                  <a:pt x="0" y="3351016"/>
                </a:lnTo>
                <a:lnTo>
                  <a:pt x="0" y="0"/>
                </a:lnTo>
                <a:close/>
              </a:path>
            </a:pathLst>
          </a:custGeom>
          <a:blipFill>
            <a:blip r:embed="rId20">
              <a:extLst>
                <a:ext uri="{96DAC541-7B7A-43D3-8B79-37D633B846F1}">
                  <asvg:svgBlip xmlns:asvg="http://schemas.microsoft.com/office/drawing/2016/SVG/main" r:embed="rId21"/>
                </a:ext>
              </a:extLst>
            </a:blip>
            <a:stretch>
              <a:fillRect l="0" t="0" r="0" b="0"/>
            </a:stretch>
          </a:blipFill>
        </p:spPr>
      </p:sp>
      <p:sp>
        <p:nvSpPr>
          <p:cNvPr name="Freeform 12" id="12"/>
          <p:cNvSpPr/>
          <p:nvPr/>
        </p:nvSpPr>
        <p:spPr>
          <a:xfrm flipH="false" flipV="false" rot="0">
            <a:off x="13433616" y="5233854"/>
            <a:ext cx="609600" cy="609600"/>
          </a:xfrm>
          <a:custGeom>
            <a:avLst/>
            <a:gdLst/>
            <a:ahLst/>
            <a:cxnLst/>
            <a:rect r="r" b="b" t="t" l="l"/>
            <a:pathLst>
              <a:path h="609600" w="609600">
                <a:moveTo>
                  <a:pt x="0" y="0"/>
                </a:moveTo>
                <a:lnTo>
                  <a:pt x="609600" y="0"/>
                </a:lnTo>
                <a:lnTo>
                  <a:pt x="609600" y="609600"/>
                </a:lnTo>
                <a:lnTo>
                  <a:pt x="0" y="609600"/>
                </a:lnTo>
                <a:lnTo>
                  <a:pt x="0" y="0"/>
                </a:lnTo>
                <a:close/>
              </a:path>
            </a:pathLst>
          </a:custGeom>
          <a:blipFill>
            <a:blip r:embed="rId22">
              <a:extLst>
                <a:ext uri="{96DAC541-7B7A-43D3-8B79-37D633B846F1}">
                  <asvg:svgBlip xmlns:asvg="http://schemas.microsoft.com/office/drawing/2016/SVG/main" r:embed="rId23"/>
                </a:ext>
              </a:extLst>
            </a:blip>
            <a:stretch>
              <a:fillRect l="0" t="0" r="0" b="0"/>
            </a:stretch>
          </a:blipFill>
        </p:spPr>
      </p:sp>
      <p:sp>
        <p:nvSpPr>
          <p:cNvPr name="Freeform 13" id="13"/>
          <p:cNvSpPr/>
          <p:nvPr/>
        </p:nvSpPr>
        <p:spPr>
          <a:xfrm flipH="false" flipV="false" rot="0">
            <a:off x="5951676" y="5154374"/>
            <a:ext cx="6563235" cy="4923705"/>
          </a:xfrm>
          <a:custGeom>
            <a:avLst/>
            <a:gdLst/>
            <a:ahLst/>
            <a:cxnLst/>
            <a:rect r="r" b="b" t="t" l="l"/>
            <a:pathLst>
              <a:path h="4923705" w="6563235">
                <a:moveTo>
                  <a:pt x="0" y="0"/>
                </a:moveTo>
                <a:lnTo>
                  <a:pt x="6563235" y="0"/>
                </a:lnTo>
                <a:lnTo>
                  <a:pt x="6563235" y="4923705"/>
                </a:lnTo>
                <a:lnTo>
                  <a:pt x="0" y="4923705"/>
                </a:lnTo>
                <a:lnTo>
                  <a:pt x="0" y="0"/>
                </a:lnTo>
                <a:close/>
              </a:path>
            </a:pathLst>
          </a:custGeom>
          <a:blipFill>
            <a:blip r:embed="rId24">
              <a:extLst>
                <a:ext uri="{96DAC541-7B7A-43D3-8B79-37D633B846F1}">
                  <asvg:svgBlip xmlns:asvg="http://schemas.microsoft.com/office/drawing/2016/SVG/main" r:embed="rId25"/>
                </a:ext>
              </a:extLst>
            </a:blip>
            <a:stretch>
              <a:fillRect l="0" t="0" r="0" b="0"/>
            </a:stretch>
          </a:blipFill>
        </p:spPr>
      </p:sp>
      <p:grpSp>
        <p:nvGrpSpPr>
          <p:cNvPr name="Group 14" id="14"/>
          <p:cNvGrpSpPr/>
          <p:nvPr/>
        </p:nvGrpSpPr>
        <p:grpSpPr>
          <a:xfrm rot="0">
            <a:off x="8418078" y="4760702"/>
            <a:ext cx="1082757" cy="1082752"/>
            <a:chOff x="0" y="0"/>
            <a:chExt cx="1443676" cy="1443669"/>
          </a:xfrm>
        </p:grpSpPr>
        <p:sp>
          <p:nvSpPr>
            <p:cNvPr name="Freeform 15" id="15"/>
            <p:cNvSpPr/>
            <p:nvPr/>
          </p:nvSpPr>
          <p:spPr>
            <a:xfrm flipH="false" flipV="false" rot="0">
              <a:off x="0" y="0"/>
              <a:ext cx="1443736" cy="1443736"/>
            </a:xfrm>
            <a:custGeom>
              <a:avLst/>
              <a:gdLst/>
              <a:ahLst/>
              <a:cxnLst/>
              <a:rect r="r" b="b" t="t" l="l"/>
              <a:pathLst>
                <a:path h="1443736" w="1443736">
                  <a:moveTo>
                    <a:pt x="1443736" y="721868"/>
                  </a:moveTo>
                  <a:cubicBezTo>
                    <a:pt x="1443736" y="1120521"/>
                    <a:pt x="1120521" y="1443736"/>
                    <a:pt x="721868" y="1443736"/>
                  </a:cubicBezTo>
                  <a:cubicBezTo>
                    <a:pt x="323215" y="1443736"/>
                    <a:pt x="0" y="1120521"/>
                    <a:pt x="0" y="721868"/>
                  </a:cubicBezTo>
                  <a:cubicBezTo>
                    <a:pt x="0" y="323215"/>
                    <a:pt x="323215" y="0"/>
                    <a:pt x="721868" y="0"/>
                  </a:cubicBezTo>
                  <a:cubicBezTo>
                    <a:pt x="1120521" y="0"/>
                    <a:pt x="1443736" y="323215"/>
                    <a:pt x="1443736" y="721868"/>
                  </a:cubicBezTo>
                  <a:close/>
                </a:path>
              </a:pathLst>
            </a:custGeom>
            <a:blipFill>
              <a:blip r:embed="rId26"/>
              <a:stretch>
                <a:fillRect l="-39201" t="0" r="-39197" b="4"/>
              </a:stretch>
            </a:blipFill>
          </p:spPr>
        </p:sp>
      </p:grpSp>
      <p:sp>
        <p:nvSpPr>
          <p:cNvPr name="Freeform 16" id="16"/>
          <p:cNvSpPr/>
          <p:nvPr/>
        </p:nvSpPr>
        <p:spPr>
          <a:xfrm flipH="false" flipV="false" rot="0">
            <a:off x="8153747" y="9693459"/>
            <a:ext cx="1370905" cy="216852"/>
          </a:xfrm>
          <a:custGeom>
            <a:avLst/>
            <a:gdLst/>
            <a:ahLst/>
            <a:cxnLst/>
            <a:rect r="r" b="b" t="t" l="l"/>
            <a:pathLst>
              <a:path h="216852" w="1370905">
                <a:moveTo>
                  <a:pt x="0" y="0"/>
                </a:moveTo>
                <a:lnTo>
                  <a:pt x="1370905" y="0"/>
                </a:lnTo>
                <a:lnTo>
                  <a:pt x="1370905" y="216852"/>
                </a:lnTo>
                <a:lnTo>
                  <a:pt x="0" y="216852"/>
                </a:lnTo>
                <a:lnTo>
                  <a:pt x="0" y="0"/>
                </a:lnTo>
                <a:close/>
              </a:path>
            </a:pathLst>
          </a:custGeom>
          <a:blipFill>
            <a:blip r:embed="rId27">
              <a:extLst>
                <a:ext uri="{96DAC541-7B7A-43D3-8B79-37D633B846F1}">
                  <asvg:svgBlip xmlns:asvg="http://schemas.microsoft.com/office/drawing/2016/SVG/main" r:embed="rId28"/>
                </a:ext>
              </a:extLst>
            </a:blip>
            <a:stretch>
              <a:fillRect l="0" t="-486" r="0" b="-486"/>
            </a:stretch>
          </a:blipFill>
        </p:spPr>
      </p:sp>
      <p:grpSp>
        <p:nvGrpSpPr>
          <p:cNvPr name="Group 17" id="17"/>
          <p:cNvGrpSpPr/>
          <p:nvPr/>
        </p:nvGrpSpPr>
        <p:grpSpPr>
          <a:xfrm rot="0">
            <a:off x="3366976" y="7744678"/>
            <a:ext cx="978573" cy="996003"/>
            <a:chOff x="0" y="0"/>
            <a:chExt cx="1304764" cy="1328004"/>
          </a:xfrm>
        </p:grpSpPr>
        <p:sp>
          <p:nvSpPr>
            <p:cNvPr name="Freeform 18" id="18"/>
            <p:cNvSpPr/>
            <p:nvPr/>
          </p:nvSpPr>
          <p:spPr>
            <a:xfrm flipH="true" flipV="false" rot="0">
              <a:off x="0" y="0"/>
              <a:ext cx="1304798" cy="1328039"/>
            </a:xfrm>
            <a:custGeom>
              <a:avLst/>
              <a:gdLst/>
              <a:ahLst/>
              <a:cxnLst/>
              <a:rect r="r" b="b" t="t" l="l"/>
              <a:pathLst>
                <a:path h="1328039" w="1304798">
                  <a:moveTo>
                    <a:pt x="1304798" y="0"/>
                  </a:moveTo>
                  <a:lnTo>
                    <a:pt x="0" y="0"/>
                  </a:lnTo>
                  <a:lnTo>
                    <a:pt x="0" y="1328039"/>
                  </a:lnTo>
                  <a:lnTo>
                    <a:pt x="1304798" y="1328039"/>
                  </a:lnTo>
                  <a:lnTo>
                    <a:pt x="1304798" y="0"/>
                  </a:lnTo>
                  <a:close/>
                </a:path>
              </a:pathLst>
            </a:custGeom>
            <a:blipFill>
              <a:blip r:embed="rId29"/>
              <a:stretch>
                <a:fillRect l="0" t="-7" r="2" b="-4"/>
              </a:stretch>
            </a:blipFill>
          </p:spPr>
        </p:sp>
      </p:grpSp>
      <p:grpSp>
        <p:nvGrpSpPr>
          <p:cNvPr name="Group 19" id="19"/>
          <p:cNvGrpSpPr/>
          <p:nvPr/>
        </p:nvGrpSpPr>
        <p:grpSpPr>
          <a:xfrm rot="266567">
            <a:off x="4087802" y="5143500"/>
            <a:ext cx="985657" cy="1058423"/>
            <a:chOff x="0" y="0"/>
            <a:chExt cx="1314209" cy="1411231"/>
          </a:xfrm>
        </p:grpSpPr>
        <p:sp>
          <p:nvSpPr>
            <p:cNvPr name="Freeform 20" id="20"/>
            <p:cNvSpPr/>
            <p:nvPr/>
          </p:nvSpPr>
          <p:spPr>
            <a:xfrm flipH="true" flipV="false" rot="0">
              <a:off x="0" y="0"/>
              <a:ext cx="1314196" cy="1411224"/>
            </a:xfrm>
            <a:custGeom>
              <a:avLst/>
              <a:gdLst/>
              <a:ahLst/>
              <a:cxnLst/>
              <a:rect r="r" b="b" t="t" l="l"/>
              <a:pathLst>
                <a:path h="1411224" w="1314196">
                  <a:moveTo>
                    <a:pt x="1314196" y="0"/>
                  </a:moveTo>
                  <a:lnTo>
                    <a:pt x="0" y="0"/>
                  </a:lnTo>
                  <a:lnTo>
                    <a:pt x="0" y="1411224"/>
                  </a:lnTo>
                  <a:lnTo>
                    <a:pt x="1314196" y="1411224"/>
                  </a:lnTo>
                  <a:lnTo>
                    <a:pt x="1314196" y="0"/>
                  </a:lnTo>
                  <a:close/>
                </a:path>
              </a:pathLst>
            </a:custGeom>
            <a:blipFill>
              <a:blip r:embed="rId30"/>
              <a:stretch>
                <a:fillRect l="0" t="-59" r="-1" b="-59"/>
              </a:stretch>
            </a:blipFill>
          </p:spPr>
        </p:sp>
      </p:grpSp>
      <p:sp>
        <p:nvSpPr>
          <p:cNvPr name="Freeform 21" id="21"/>
          <p:cNvSpPr/>
          <p:nvPr/>
        </p:nvSpPr>
        <p:spPr>
          <a:xfrm flipH="false" flipV="false" rot="0">
            <a:off x="6140161" y="3223365"/>
            <a:ext cx="863734" cy="863734"/>
          </a:xfrm>
          <a:custGeom>
            <a:avLst/>
            <a:gdLst/>
            <a:ahLst/>
            <a:cxnLst/>
            <a:rect r="r" b="b" t="t" l="l"/>
            <a:pathLst>
              <a:path h="863734" w="863734">
                <a:moveTo>
                  <a:pt x="0" y="0"/>
                </a:moveTo>
                <a:lnTo>
                  <a:pt x="863734" y="0"/>
                </a:lnTo>
                <a:lnTo>
                  <a:pt x="863734" y="863734"/>
                </a:lnTo>
                <a:lnTo>
                  <a:pt x="0" y="863734"/>
                </a:lnTo>
                <a:lnTo>
                  <a:pt x="0" y="0"/>
                </a:lnTo>
                <a:close/>
              </a:path>
            </a:pathLst>
          </a:custGeom>
          <a:blipFill>
            <a:blip r:embed="rId31">
              <a:extLst>
                <a:ext uri="{96DAC541-7B7A-43D3-8B79-37D633B846F1}">
                  <asvg:svgBlip xmlns:asvg="http://schemas.microsoft.com/office/drawing/2016/SVG/main" r:embed="rId32"/>
                </a:ext>
              </a:extLst>
            </a:blip>
            <a:stretch>
              <a:fillRect l="0" t="0" r="0" b="0"/>
            </a:stretch>
          </a:blipFill>
        </p:spPr>
      </p:sp>
      <p:sp>
        <p:nvSpPr>
          <p:cNvPr name="Freeform 22" id="22"/>
          <p:cNvSpPr/>
          <p:nvPr/>
        </p:nvSpPr>
        <p:spPr>
          <a:xfrm flipH="false" flipV="false" rot="0">
            <a:off x="8628138" y="2444922"/>
            <a:ext cx="1210310" cy="1210310"/>
          </a:xfrm>
          <a:custGeom>
            <a:avLst/>
            <a:gdLst/>
            <a:ahLst/>
            <a:cxnLst/>
            <a:rect r="r" b="b" t="t" l="l"/>
            <a:pathLst>
              <a:path h="1210310" w="1210310">
                <a:moveTo>
                  <a:pt x="0" y="0"/>
                </a:moveTo>
                <a:lnTo>
                  <a:pt x="1210310" y="0"/>
                </a:lnTo>
                <a:lnTo>
                  <a:pt x="1210310" y="1210310"/>
                </a:lnTo>
                <a:lnTo>
                  <a:pt x="0" y="1210310"/>
                </a:lnTo>
                <a:lnTo>
                  <a:pt x="0" y="0"/>
                </a:lnTo>
                <a:close/>
              </a:path>
            </a:pathLst>
          </a:custGeom>
          <a:blipFill>
            <a:blip r:embed="rId33">
              <a:extLst>
                <a:ext uri="{96DAC541-7B7A-43D3-8B79-37D633B846F1}">
                  <asvg:svgBlip xmlns:asvg="http://schemas.microsoft.com/office/drawing/2016/SVG/main" r:embed="rId34"/>
                </a:ext>
              </a:extLst>
            </a:blip>
            <a:stretch>
              <a:fillRect l="0" t="0" r="0" b="0"/>
            </a:stretch>
          </a:blipFill>
        </p:spPr>
      </p:sp>
      <p:sp>
        <p:nvSpPr>
          <p:cNvPr name="Freeform 23" id="23"/>
          <p:cNvSpPr/>
          <p:nvPr/>
        </p:nvSpPr>
        <p:spPr>
          <a:xfrm flipH="false" flipV="false" rot="0">
            <a:off x="11402078" y="3194065"/>
            <a:ext cx="922333" cy="922333"/>
          </a:xfrm>
          <a:custGeom>
            <a:avLst/>
            <a:gdLst/>
            <a:ahLst/>
            <a:cxnLst/>
            <a:rect r="r" b="b" t="t" l="l"/>
            <a:pathLst>
              <a:path h="922333" w="922333">
                <a:moveTo>
                  <a:pt x="0" y="0"/>
                </a:moveTo>
                <a:lnTo>
                  <a:pt x="922333" y="0"/>
                </a:lnTo>
                <a:lnTo>
                  <a:pt x="922333" y="922333"/>
                </a:lnTo>
                <a:lnTo>
                  <a:pt x="0" y="922333"/>
                </a:lnTo>
                <a:lnTo>
                  <a:pt x="0" y="0"/>
                </a:lnTo>
                <a:close/>
              </a:path>
            </a:pathLst>
          </a:custGeom>
          <a:blipFill>
            <a:blip r:embed="rId35">
              <a:extLst>
                <a:ext uri="{96DAC541-7B7A-43D3-8B79-37D633B846F1}">
                  <asvg:svgBlip xmlns:asvg="http://schemas.microsoft.com/office/drawing/2016/SVG/main" r:embed="rId36"/>
                </a:ext>
              </a:extLst>
            </a:blip>
            <a:stretch>
              <a:fillRect l="0" t="0" r="0" b="0"/>
            </a:stretch>
          </a:blipFill>
        </p:spPr>
      </p:sp>
      <p:sp>
        <p:nvSpPr>
          <p:cNvPr name="Freeform 24" id="24"/>
          <p:cNvSpPr/>
          <p:nvPr/>
        </p:nvSpPr>
        <p:spPr>
          <a:xfrm flipH="true" flipV="false" rot="0">
            <a:off x="13721679" y="7706544"/>
            <a:ext cx="1180052" cy="1210310"/>
          </a:xfrm>
          <a:custGeom>
            <a:avLst/>
            <a:gdLst/>
            <a:ahLst/>
            <a:cxnLst/>
            <a:rect r="r" b="b" t="t" l="l"/>
            <a:pathLst>
              <a:path h="1210310" w="1180052">
                <a:moveTo>
                  <a:pt x="1180052" y="0"/>
                </a:moveTo>
                <a:lnTo>
                  <a:pt x="0" y="0"/>
                </a:lnTo>
                <a:lnTo>
                  <a:pt x="0" y="1210310"/>
                </a:lnTo>
                <a:lnTo>
                  <a:pt x="1180052" y="1210310"/>
                </a:lnTo>
                <a:lnTo>
                  <a:pt x="1180052" y="0"/>
                </a:lnTo>
                <a:close/>
              </a:path>
            </a:pathLst>
          </a:custGeom>
          <a:blipFill>
            <a:blip r:embed="rId37">
              <a:extLst>
                <a:ext uri="{96DAC541-7B7A-43D3-8B79-37D633B846F1}">
                  <asvg:svgBlip xmlns:asvg="http://schemas.microsoft.com/office/drawing/2016/SVG/main" r:embed="rId38"/>
                </a:ext>
              </a:extLst>
            </a:blip>
            <a:stretch>
              <a:fillRect l="-480" t="0" r="-480" b="0"/>
            </a:stretch>
          </a:blipFill>
        </p:spPr>
      </p:sp>
      <p:sp>
        <p:nvSpPr>
          <p:cNvPr name="TextBox 25" id="25"/>
          <p:cNvSpPr txBox="true"/>
          <p:nvPr/>
        </p:nvSpPr>
        <p:spPr>
          <a:xfrm rot="0">
            <a:off x="548748" y="5200650"/>
            <a:ext cx="2635960" cy="515314"/>
          </a:xfrm>
          <a:prstGeom prst="rect">
            <a:avLst/>
          </a:prstGeom>
        </p:spPr>
        <p:txBody>
          <a:bodyPr anchor="t" rtlCol="false" tIns="0" lIns="0" bIns="0" rIns="0">
            <a:spAutoFit/>
          </a:bodyPr>
          <a:lstStyle/>
          <a:p>
            <a:pPr algn="r">
              <a:lnSpc>
                <a:spcPts val="2153"/>
              </a:lnSpc>
            </a:pPr>
            <a:r>
              <a:rPr lang="en-US" sz="2050" b="true">
                <a:solidFill>
                  <a:srgbClr val="000000"/>
                </a:solidFill>
                <a:latin typeface="Open Sans Bold"/>
                <a:ea typeface="Open Sans Bold"/>
                <a:cs typeface="Open Sans Bold"/>
                <a:sym typeface="Open Sans Bold"/>
              </a:rPr>
              <a:t>100% live call answer rate</a:t>
            </a:r>
          </a:p>
        </p:txBody>
      </p:sp>
      <p:sp>
        <p:nvSpPr>
          <p:cNvPr name="TextBox 26" id="26"/>
          <p:cNvSpPr txBox="true"/>
          <p:nvPr/>
        </p:nvSpPr>
        <p:spPr>
          <a:xfrm rot="0">
            <a:off x="5584049" y="214506"/>
            <a:ext cx="6568776" cy="908051"/>
          </a:xfrm>
          <a:prstGeom prst="rect">
            <a:avLst/>
          </a:prstGeom>
        </p:spPr>
        <p:txBody>
          <a:bodyPr anchor="t" rtlCol="false" tIns="0" lIns="0" bIns="0" rIns="0">
            <a:spAutoFit/>
          </a:bodyPr>
          <a:lstStyle/>
          <a:p>
            <a:pPr algn="ctr">
              <a:lnSpc>
                <a:spcPts val="3499"/>
              </a:lnSpc>
            </a:pPr>
            <a:r>
              <a:rPr lang="en-US" sz="2499" b="true">
                <a:solidFill>
                  <a:srgbClr val="4B8AB1"/>
                </a:solidFill>
                <a:latin typeface="Open Sans Bold"/>
                <a:ea typeface="Open Sans Bold"/>
                <a:cs typeface="Open Sans Bold"/>
                <a:sym typeface="Open Sans Bold"/>
              </a:rPr>
              <a:t>Business Case: Results Summary &amp; Testimonial</a:t>
            </a:r>
          </a:p>
        </p:txBody>
      </p:sp>
      <p:sp>
        <p:nvSpPr>
          <p:cNvPr name="TextBox 27" id="27"/>
          <p:cNvSpPr txBox="true"/>
          <p:nvPr/>
        </p:nvSpPr>
        <p:spPr>
          <a:xfrm rot="0">
            <a:off x="15236641" y="7515485"/>
            <a:ext cx="2057400" cy="1028065"/>
          </a:xfrm>
          <a:prstGeom prst="rect">
            <a:avLst/>
          </a:prstGeom>
        </p:spPr>
        <p:txBody>
          <a:bodyPr anchor="t" rtlCol="false" tIns="0" lIns="0" bIns="0" rIns="0">
            <a:spAutoFit/>
          </a:bodyPr>
          <a:lstStyle/>
          <a:p>
            <a:pPr algn="l">
              <a:lnSpc>
                <a:spcPts val="2659"/>
              </a:lnSpc>
            </a:pPr>
            <a:r>
              <a:rPr lang="en-US" sz="1899" b="true">
                <a:solidFill>
                  <a:srgbClr val="000000"/>
                </a:solidFill>
                <a:latin typeface="Open Sans Bold"/>
                <a:ea typeface="Open Sans Bold"/>
                <a:cs typeface="Open Sans Bold"/>
                <a:sym typeface="Open Sans Bold"/>
              </a:rPr>
              <a:t>•Estimate revenue Increase 10-18%</a:t>
            </a:r>
          </a:p>
        </p:txBody>
      </p:sp>
      <p:sp>
        <p:nvSpPr>
          <p:cNvPr name="TextBox 28" id="28"/>
          <p:cNvSpPr txBox="true"/>
          <p:nvPr/>
        </p:nvSpPr>
        <p:spPr>
          <a:xfrm rot="0">
            <a:off x="14329098" y="4798695"/>
            <a:ext cx="2454013" cy="1191895"/>
          </a:xfrm>
          <a:prstGeom prst="rect">
            <a:avLst/>
          </a:prstGeom>
        </p:spPr>
        <p:txBody>
          <a:bodyPr anchor="t" rtlCol="false" tIns="0" lIns="0" bIns="0" rIns="0">
            <a:spAutoFit/>
          </a:bodyPr>
          <a:lstStyle/>
          <a:p>
            <a:pPr algn="ctr">
              <a:lnSpc>
                <a:spcPts val="3078"/>
              </a:lnSpc>
            </a:pPr>
            <a:r>
              <a:rPr lang="en-US" sz="2199" b="true">
                <a:solidFill>
                  <a:srgbClr val="000000"/>
                </a:solidFill>
                <a:latin typeface="Open Sans Bold"/>
                <a:ea typeface="Open Sans Bold"/>
                <a:cs typeface="Open Sans Bold"/>
                <a:sym typeface="Open Sans Bold"/>
              </a:rPr>
              <a:t>30–60 min voicemail turnaround</a:t>
            </a:r>
          </a:p>
        </p:txBody>
      </p:sp>
      <p:sp>
        <p:nvSpPr>
          <p:cNvPr name="TextBox 29" id="29"/>
          <p:cNvSpPr txBox="true"/>
          <p:nvPr/>
        </p:nvSpPr>
        <p:spPr>
          <a:xfrm rot="0">
            <a:off x="12099289" y="2530809"/>
            <a:ext cx="3686324" cy="640080"/>
          </a:xfrm>
          <a:prstGeom prst="rect">
            <a:avLst/>
          </a:prstGeom>
        </p:spPr>
        <p:txBody>
          <a:bodyPr anchor="t" rtlCol="false" tIns="0" lIns="0" bIns="0" rIns="0">
            <a:spAutoFit/>
          </a:bodyPr>
          <a:lstStyle/>
          <a:p>
            <a:pPr algn="ctr">
              <a:lnSpc>
                <a:spcPts val="2519"/>
              </a:lnSpc>
            </a:pPr>
            <a:r>
              <a:rPr lang="en-US" sz="1799" b="true">
                <a:solidFill>
                  <a:srgbClr val="000000"/>
                </a:solidFill>
                <a:latin typeface="Open Sans Bold"/>
                <a:ea typeface="Open Sans Bold"/>
                <a:cs typeface="Open Sans Bold"/>
                <a:sym typeface="Open Sans Bold"/>
              </a:rPr>
              <a:t>Fewer no-shows -missed appointments  25%</a:t>
            </a:r>
          </a:p>
        </p:txBody>
      </p:sp>
      <p:sp>
        <p:nvSpPr>
          <p:cNvPr name="TextBox 30" id="30"/>
          <p:cNvSpPr txBox="true"/>
          <p:nvPr/>
        </p:nvSpPr>
        <p:spPr>
          <a:xfrm rot="0">
            <a:off x="851297" y="7880730"/>
            <a:ext cx="2200062" cy="640080"/>
          </a:xfrm>
          <a:prstGeom prst="rect">
            <a:avLst/>
          </a:prstGeom>
        </p:spPr>
        <p:txBody>
          <a:bodyPr anchor="t" rtlCol="false" tIns="0" lIns="0" bIns="0" rIns="0">
            <a:spAutoFit/>
          </a:bodyPr>
          <a:lstStyle/>
          <a:p>
            <a:pPr algn="ctr">
              <a:lnSpc>
                <a:spcPts val="2519"/>
              </a:lnSpc>
            </a:pPr>
            <a:r>
              <a:rPr lang="en-US" sz="1799" b="true">
                <a:solidFill>
                  <a:srgbClr val="000000"/>
                </a:solidFill>
                <a:latin typeface="Open Sans Bold"/>
                <a:ea typeface="Open Sans Bold"/>
                <a:cs typeface="Open Sans Bold"/>
                <a:sym typeface="Open Sans Bold"/>
              </a:rPr>
              <a:t>•Better scheduling &amp; revenue capture</a:t>
            </a:r>
          </a:p>
        </p:txBody>
      </p:sp>
      <p:sp>
        <p:nvSpPr>
          <p:cNvPr name="TextBox 31" id="31"/>
          <p:cNvSpPr txBox="true"/>
          <p:nvPr/>
        </p:nvSpPr>
        <p:spPr>
          <a:xfrm rot="0">
            <a:off x="3514892" y="2427799"/>
            <a:ext cx="2673317" cy="640080"/>
          </a:xfrm>
          <a:prstGeom prst="rect">
            <a:avLst/>
          </a:prstGeom>
        </p:spPr>
        <p:txBody>
          <a:bodyPr anchor="t" rtlCol="false" tIns="0" lIns="0" bIns="0" rIns="0">
            <a:spAutoFit/>
          </a:bodyPr>
          <a:lstStyle/>
          <a:p>
            <a:pPr algn="ctr">
              <a:lnSpc>
                <a:spcPts val="2519"/>
              </a:lnSpc>
            </a:pPr>
            <a:r>
              <a:rPr lang="en-US" sz="1799" b="true">
                <a:solidFill>
                  <a:srgbClr val="000000"/>
                </a:solidFill>
                <a:latin typeface="Open Sans Bold"/>
                <a:ea typeface="Open Sans Bold"/>
                <a:cs typeface="Open Sans Bold"/>
                <a:sym typeface="Open Sans Bold"/>
              </a:rPr>
              <a:t>•Operational stability during disasters</a:t>
            </a:r>
          </a:p>
        </p:txBody>
      </p:sp>
      <p:sp>
        <p:nvSpPr>
          <p:cNvPr name="TextBox 32" id="32"/>
          <p:cNvSpPr txBox="true"/>
          <p:nvPr/>
        </p:nvSpPr>
        <p:spPr>
          <a:xfrm rot="0">
            <a:off x="7783744" y="1252783"/>
            <a:ext cx="2720512" cy="954405"/>
          </a:xfrm>
          <a:prstGeom prst="rect">
            <a:avLst/>
          </a:prstGeom>
        </p:spPr>
        <p:txBody>
          <a:bodyPr anchor="t" rtlCol="false" tIns="0" lIns="0" bIns="0" rIns="0">
            <a:spAutoFit/>
          </a:bodyPr>
          <a:lstStyle/>
          <a:p>
            <a:pPr algn="ctr">
              <a:lnSpc>
                <a:spcPts val="2519"/>
              </a:lnSpc>
            </a:pPr>
            <a:r>
              <a:rPr lang="en-US" sz="1799" b="true">
                <a:solidFill>
                  <a:srgbClr val="000000"/>
                </a:solidFill>
                <a:latin typeface="Open Sans Bold"/>
                <a:ea typeface="Open Sans Bold"/>
                <a:cs typeface="Open Sans Bold"/>
                <a:sym typeface="Open Sans Bold"/>
              </a:rPr>
              <a:t>•Improved patient satisfaction &amp; clinic efficiency. CSAT 12.5%</a:t>
            </a:r>
          </a:p>
        </p:txBody>
      </p:sp>
      <p:sp>
        <p:nvSpPr>
          <p:cNvPr name="TextBox 33" id="33"/>
          <p:cNvSpPr txBox="true"/>
          <p:nvPr/>
        </p:nvSpPr>
        <p:spPr>
          <a:xfrm rot="0">
            <a:off x="6140161" y="5767254"/>
            <a:ext cx="5857666" cy="3802380"/>
          </a:xfrm>
          <a:prstGeom prst="rect">
            <a:avLst/>
          </a:prstGeom>
        </p:spPr>
        <p:txBody>
          <a:bodyPr anchor="t" rtlCol="false" tIns="0" lIns="0" bIns="0" rIns="0">
            <a:spAutoFit/>
          </a:bodyPr>
          <a:lstStyle/>
          <a:p>
            <a:pPr algn="l">
              <a:lnSpc>
                <a:spcPts val="2520"/>
              </a:lnSpc>
            </a:pPr>
            <a:r>
              <a:rPr lang="en-US" sz="1800">
                <a:solidFill>
                  <a:srgbClr val="000000"/>
                </a:solidFill>
                <a:latin typeface="Open Sauce"/>
                <a:ea typeface="Open Sauce"/>
                <a:cs typeface="Open Sauce"/>
                <a:sym typeface="Open Sauce"/>
              </a:rPr>
              <a:t>Our medical clinic has partnered with Elite-ESI Call Center since at least June of 2023. Elite agents primarily assist in appointment management. and triage and message routing. Today, we are very satisfied with the partnership. The call center has become a reliable extension of our practice, allowing our team to focus more on direct patient care while knowing that calls, scheduling, and patient inquiries are being handled professionally and promptly. We truly appreciate the dedication shown by their team.”</a:t>
            </a:r>
          </a:p>
          <a:p>
            <a:pPr algn="l">
              <a:lnSpc>
                <a:spcPts val="2520"/>
              </a:lnSpc>
            </a:pPr>
            <a:r>
              <a:rPr lang="en-US" sz="1800">
                <a:solidFill>
                  <a:srgbClr val="0099D8"/>
                </a:solidFill>
                <a:latin typeface="Open Sauce"/>
                <a:ea typeface="Open Sauce"/>
                <a:cs typeface="Open Sauce"/>
                <a:sym typeface="Open Sauce"/>
              </a:rPr>
              <a:t>Nour Harake, practice manager</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269FD5">
                <a:alpha val="100000"/>
              </a:srgbClr>
            </a:gs>
            <a:gs pos="100000">
              <a:srgbClr val="A9E4FF">
                <a:alpha val="100000"/>
              </a:srgbClr>
            </a:gs>
          </a:gsLst>
          <a:lin ang="2700000"/>
        </a:gradFill>
      </p:bgPr>
    </p:bg>
    <p:spTree>
      <p:nvGrpSpPr>
        <p:cNvPr id="1" name=""/>
        <p:cNvGrpSpPr/>
        <p:nvPr/>
      </p:nvGrpSpPr>
      <p:grpSpPr>
        <a:xfrm>
          <a:off x="0" y="0"/>
          <a:ext cx="0" cy="0"/>
          <a:chOff x="0" y="0"/>
          <a:chExt cx="0" cy="0"/>
        </a:xfrm>
      </p:grpSpPr>
      <p:grpSp>
        <p:nvGrpSpPr>
          <p:cNvPr name="Group 2" id="2"/>
          <p:cNvGrpSpPr/>
          <p:nvPr/>
        </p:nvGrpSpPr>
        <p:grpSpPr>
          <a:xfrm rot="0">
            <a:off x="1028700" y="1028700"/>
            <a:ext cx="6479918" cy="8229600"/>
            <a:chOff x="0" y="0"/>
            <a:chExt cx="47779078" cy="60680201"/>
          </a:xfrm>
        </p:grpSpPr>
        <p:sp>
          <p:nvSpPr>
            <p:cNvPr name="Freeform 3" id="3"/>
            <p:cNvSpPr/>
            <p:nvPr/>
          </p:nvSpPr>
          <p:spPr>
            <a:xfrm flipH="false" flipV="false" rot="0">
              <a:off x="0" y="0"/>
              <a:ext cx="47779077" cy="60680203"/>
            </a:xfrm>
            <a:custGeom>
              <a:avLst/>
              <a:gdLst/>
              <a:ahLst/>
              <a:cxnLst/>
              <a:rect r="r" b="b" t="t" l="l"/>
              <a:pathLst>
                <a:path h="60680203" w="47779077">
                  <a:moveTo>
                    <a:pt x="20311" y="0"/>
                  </a:moveTo>
                  <a:lnTo>
                    <a:pt x="47758765" y="0"/>
                  </a:lnTo>
                  <a:cubicBezTo>
                    <a:pt x="47764154" y="0"/>
                    <a:pt x="47769320" y="2140"/>
                    <a:pt x="47773127" y="5949"/>
                  </a:cubicBezTo>
                  <a:cubicBezTo>
                    <a:pt x="47776938" y="9758"/>
                    <a:pt x="47779077" y="14924"/>
                    <a:pt x="47779077" y="20311"/>
                  </a:cubicBezTo>
                  <a:lnTo>
                    <a:pt x="47779077" y="60659894"/>
                  </a:lnTo>
                  <a:cubicBezTo>
                    <a:pt x="47779077" y="60665277"/>
                    <a:pt x="47776938" y="60670442"/>
                    <a:pt x="47773127" y="60674256"/>
                  </a:cubicBezTo>
                  <a:cubicBezTo>
                    <a:pt x="47769320" y="60678064"/>
                    <a:pt x="47764154" y="60680203"/>
                    <a:pt x="47758765" y="60680203"/>
                  </a:cubicBezTo>
                  <a:lnTo>
                    <a:pt x="20311" y="60680203"/>
                  </a:lnTo>
                  <a:cubicBezTo>
                    <a:pt x="14924" y="60680203"/>
                    <a:pt x="9758" y="60678064"/>
                    <a:pt x="5949" y="60674256"/>
                  </a:cubicBezTo>
                  <a:cubicBezTo>
                    <a:pt x="2140" y="60670442"/>
                    <a:pt x="0" y="60665277"/>
                    <a:pt x="0" y="60659894"/>
                  </a:cubicBezTo>
                  <a:lnTo>
                    <a:pt x="0" y="20311"/>
                  </a:lnTo>
                  <a:cubicBezTo>
                    <a:pt x="0" y="14924"/>
                    <a:pt x="2140" y="9758"/>
                    <a:pt x="5949" y="5949"/>
                  </a:cubicBezTo>
                  <a:cubicBezTo>
                    <a:pt x="9758" y="2140"/>
                    <a:pt x="14924" y="0"/>
                    <a:pt x="20311" y="0"/>
                  </a:cubicBezTo>
                  <a:close/>
                </a:path>
              </a:pathLst>
            </a:custGeom>
            <a:blipFill>
              <a:blip r:embed="rId2"/>
              <a:stretch>
                <a:fillRect l="-45310" t="0" r="-45310" b="0"/>
              </a:stretch>
            </a:blipFill>
          </p:spPr>
        </p:sp>
      </p:grpSp>
      <p:sp>
        <p:nvSpPr>
          <p:cNvPr name="Freeform 4" id="4"/>
          <p:cNvSpPr/>
          <p:nvPr/>
        </p:nvSpPr>
        <p:spPr>
          <a:xfrm flipH="false" flipV="false" rot="0">
            <a:off x="10452693" y="9059057"/>
            <a:ext cx="2633658" cy="1227943"/>
          </a:xfrm>
          <a:custGeom>
            <a:avLst/>
            <a:gdLst/>
            <a:ahLst/>
            <a:cxnLst/>
            <a:rect r="r" b="b" t="t" l="l"/>
            <a:pathLst>
              <a:path h="1227943" w="2633658">
                <a:moveTo>
                  <a:pt x="0" y="0"/>
                </a:moveTo>
                <a:lnTo>
                  <a:pt x="2633658" y="0"/>
                </a:lnTo>
                <a:lnTo>
                  <a:pt x="2633658" y="1227943"/>
                </a:lnTo>
                <a:lnTo>
                  <a:pt x="0" y="122794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0">
            <a:off x="9447228" y="6930360"/>
            <a:ext cx="639474" cy="639474"/>
          </a:xfrm>
          <a:custGeom>
            <a:avLst/>
            <a:gdLst/>
            <a:ahLst/>
            <a:cxnLst/>
            <a:rect r="r" b="b" t="t" l="l"/>
            <a:pathLst>
              <a:path h="639474" w="639474">
                <a:moveTo>
                  <a:pt x="0" y="0"/>
                </a:moveTo>
                <a:lnTo>
                  <a:pt x="639473" y="0"/>
                </a:lnTo>
                <a:lnTo>
                  <a:pt x="639473" y="639473"/>
                </a:lnTo>
                <a:lnTo>
                  <a:pt x="0" y="639473"/>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0">
            <a:off x="9506317" y="7693658"/>
            <a:ext cx="667513" cy="669186"/>
          </a:xfrm>
          <a:custGeom>
            <a:avLst/>
            <a:gdLst/>
            <a:ahLst/>
            <a:cxnLst/>
            <a:rect r="r" b="b" t="t" l="l"/>
            <a:pathLst>
              <a:path h="669186" w="667513">
                <a:moveTo>
                  <a:pt x="0" y="0"/>
                </a:moveTo>
                <a:lnTo>
                  <a:pt x="667513" y="0"/>
                </a:lnTo>
                <a:lnTo>
                  <a:pt x="667513" y="669186"/>
                </a:lnTo>
                <a:lnTo>
                  <a:pt x="0" y="669186"/>
                </a:lnTo>
                <a:lnTo>
                  <a:pt x="0" y="0"/>
                </a:lnTo>
                <a:close/>
              </a:path>
            </a:pathLst>
          </a:custGeom>
          <a:blipFill>
            <a:blip r:embed="rId7"/>
            <a:stretch>
              <a:fillRect l="0" t="0" r="0" b="0"/>
            </a:stretch>
          </a:blipFill>
        </p:spPr>
      </p:sp>
      <p:sp>
        <p:nvSpPr>
          <p:cNvPr name="Freeform 7" id="7"/>
          <p:cNvSpPr/>
          <p:nvPr/>
        </p:nvSpPr>
        <p:spPr>
          <a:xfrm flipH="false" flipV="false" rot="0">
            <a:off x="9614246" y="8458094"/>
            <a:ext cx="546905" cy="546905"/>
          </a:xfrm>
          <a:custGeom>
            <a:avLst/>
            <a:gdLst/>
            <a:ahLst/>
            <a:cxnLst/>
            <a:rect r="r" b="b" t="t" l="l"/>
            <a:pathLst>
              <a:path h="546905" w="546905">
                <a:moveTo>
                  <a:pt x="0" y="0"/>
                </a:moveTo>
                <a:lnTo>
                  <a:pt x="546905" y="0"/>
                </a:lnTo>
                <a:lnTo>
                  <a:pt x="546905" y="546906"/>
                </a:lnTo>
                <a:lnTo>
                  <a:pt x="0" y="546906"/>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8" id="8"/>
          <p:cNvSpPr/>
          <p:nvPr/>
        </p:nvSpPr>
        <p:spPr>
          <a:xfrm flipH="false" flipV="false" rot="0">
            <a:off x="8481835" y="4428585"/>
            <a:ext cx="1549275" cy="1549275"/>
          </a:xfrm>
          <a:custGeom>
            <a:avLst/>
            <a:gdLst/>
            <a:ahLst/>
            <a:cxnLst/>
            <a:rect r="r" b="b" t="t" l="l"/>
            <a:pathLst>
              <a:path h="1549275" w="1549275">
                <a:moveTo>
                  <a:pt x="0" y="0"/>
                </a:moveTo>
                <a:lnTo>
                  <a:pt x="1549275" y="0"/>
                </a:lnTo>
                <a:lnTo>
                  <a:pt x="1549275" y="1549275"/>
                </a:lnTo>
                <a:lnTo>
                  <a:pt x="0" y="1549275"/>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9" id="9"/>
          <p:cNvSpPr/>
          <p:nvPr/>
        </p:nvSpPr>
        <p:spPr>
          <a:xfrm flipH="false" flipV="false" rot="0">
            <a:off x="10985278" y="4522858"/>
            <a:ext cx="1372959" cy="1372959"/>
          </a:xfrm>
          <a:custGeom>
            <a:avLst/>
            <a:gdLst/>
            <a:ahLst/>
            <a:cxnLst/>
            <a:rect r="r" b="b" t="t" l="l"/>
            <a:pathLst>
              <a:path h="1372959" w="1372959">
                <a:moveTo>
                  <a:pt x="0" y="0"/>
                </a:moveTo>
                <a:lnTo>
                  <a:pt x="1372959" y="0"/>
                </a:lnTo>
                <a:lnTo>
                  <a:pt x="1372959" y="1372959"/>
                </a:lnTo>
                <a:lnTo>
                  <a:pt x="0" y="1372959"/>
                </a:lnTo>
                <a:lnTo>
                  <a:pt x="0" y="0"/>
                </a:lnTo>
                <a:close/>
              </a:path>
            </a:pathLst>
          </a:custGeom>
          <a:blipFill>
            <a:blip r:embed="rId12"/>
            <a:stretch>
              <a:fillRect l="0" t="0" r="0" b="0"/>
            </a:stretch>
          </a:blipFill>
        </p:spPr>
      </p:sp>
      <p:sp>
        <p:nvSpPr>
          <p:cNvPr name="Freeform 10" id="10"/>
          <p:cNvSpPr/>
          <p:nvPr/>
        </p:nvSpPr>
        <p:spPr>
          <a:xfrm flipH="false" flipV="false" rot="0">
            <a:off x="13210180" y="4532383"/>
            <a:ext cx="1610079" cy="1372959"/>
          </a:xfrm>
          <a:custGeom>
            <a:avLst/>
            <a:gdLst/>
            <a:ahLst/>
            <a:cxnLst/>
            <a:rect r="r" b="b" t="t" l="l"/>
            <a:pathLst>
              <a:path h="1372959" w="1610079">
                <a:moveTo>
                  <a:pt x="0" y="0"/>
                </a:moveTo>
                <a:lnTo>
                  <a:pt x="1610080" y="0"/>
                </a:lnTo>
                <a:lnTo>
                  <a:pt x="1610080" y="1372959"/>
                </a:lnTo>
                <a:lnTo>
                  <a:pt x="0" y="1372959"/>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
        <p:nvSpPr>
          <p:cNvPr name="TextBox 11" id="11"/>
          <p:cNvSpPr txBox="true"/>
          <p:nvPr/>
        </p:nvSpPr>
        <p:spPr>
          <a:xfrm rot="0">
            <a:off x="8037473" y="1038225"/>
            <a:ext cx="9221827" cy="936116"/>
          </a:xfrm>
          <a:prstGeom prst="rect">
            <a:avLst/>
          </a:prstGeom>
        </p:spPr>
        <p:txBody>
          <a:bodyPr anchor="t" rtlCol="false" tIns="0" lIns="0" bIns="0" rIns="0">
            <a:spAutoFit/>
          </a:bodyPr>
          <a:lstStyle/>
          <a:p>
            <a:pPr algn="l">
              <a:lnSpc>
                <a:spcPts val="3563"/>
              </a:lnSpc>
            </a:pPr>
            <a:r>
              <a:rPr lang="en-US" sz="3299" b="true">
                <a:solidFill>
                  <a:srgbClr val="FFFFFF"/>
                </a:solidFill>
                <a:latin typeface="Arial Bold"/>
                <a:ea typeface="Arial Bold"/>
                <a:cs typeface="Arial Bold"/>
                <a:sym typeface="Arial Bold"/>
              </a:rPr>
              <a:t>Elite Enterprise Solutions INC</a:t>
            </a:r>
            <a:r>
              <a:rPr lang="en-US" sz="3299">
                <a:solidFill>
                  <a:srgbClr val="FFFFFF"/>
                </a:solidFill>
                <a:latin typeface="Arial"/>
                <a:ea typeface="Arial"/>
                <a:cs typeface="Arial"/>
                <a:sym typeface="Arial"/>
              </a:rPr>
              <a:t>.  is your strategic partner for impact, efficiency, and growth.</a:t>
            </a:r>
          </a:p>
        </p:txBody>
      </p:sp>
      <p:sp>
        <p:nvSpPr>
          <p:cNvPr name="TextBox 12" id="12"/>
          <p:cNvSpPr txBox="true"/>
          <p:nvPr/>
        </p:nvSpPr>
        <p:spPr>
          <a:xfrm rot="0">
            <a:off x="10067651" y="8379564"/>
            <a:ext cx="3434099" cy="457200"/>
          </a:xfrm>
          <a:prstGeom prst="rect">
            <a:avLst/>
          </a:prstGeom>
        </p:spPr>
        <p:txBody>
          <a:bodyPr anchor="t" rtlCol="false" tIns="0" lIns="0" bIns="0" rIns="0">
            <a:spAutoFit/>
          </a:bodyPr>
          <a:lstStyle/>
          <a:p>
            <a:pPr algn="ctr" marL="0" indent="0" lvl="0">
              <a:lnSpc>
                <a:spcPts val="3299"/>
              </a:lnSpc>
              <a:spcBef>
                <a:spcPct val="0"/>
              </a:spcBef>
            </a:pPr>
            <a:r>
              <a:rPr lang="en-US" b="true" sz="2999" strike="noStrike" u="none">
                <a:solidFill>
                  <a:srgbClr val="FEFEFE"/>
                </a:solidFill>
                <a:latin typeface="Helvetica World Bold"/>
                <a:ea typeface="Helvetica World Bold"/>
                <a:cs typeface="Helvetica World Bold"/>
                <a:sym typeface="Helvetica World Bold"/>
              </a:rPr>
              <a:t>www.eliteesi.ca</a:t>
            </a:r>
          </a:p>
        </p:txBody>
      </p:sp>
      <p:sp>
        <p:nvSpPr>
          <p:cNvPr name="TextBox 13" id="13"/>
          <p:cNvSpPr txBox="true"/>
          <p:nvPr/>
        </p:nvSpPr>
        <p:spPr>
          <a:xfrm rot="0">
            <a:off x="9766964" y="132081"/>
            <a:ext cx="4131766" cy="896619"/>
          </a:xfrm>
          <a:prstGeom prst="rect">
            <a:avLst/>
          </a:prstGeom>
        </p:spPr>
        <p:txBody>
          <a:bodyPr anchor="t" rtlCol="false" tIns="0" lIns="0" bIns="0" rIns="0">
            <a:spAutoFit/>
          </a:bodyPr>
          <a:lstStyle/>
          <a:p>
            <a:pPr algn="ctr">
              <a:lnSpc>
                <a:spcPts val="6709"/>
              </a:lnSpc>
              <a:spcBef>
                <a:spcPct val="0"/>
              </a:spcBef>
            </a:pPr>
            <a:r>
              <a:rPr lang="en-US" b="true" sz="6099">
                <a:solidFill>
                  <a:srgbClr val="FEFEFE"/>
                </a:solidFill>
                <a:latin typeface="Arial Bold"/>
                <a:ea typeface="Arial Bold"/>
                <a:cs typeface="Arial Bold"/>
                <a:sym typeface="Arial Bold"/>
              </a:rPr>
              <a:t>Thank you!</a:t>
            </a:r>
          </a:p>
        </p:txBody>
      </p:sp>
      <p:sp>
        <p:nvSpPr>
          <p:cNvPr name="TextBox 14" id="14"/>
          <p:cNvSpPr txBox="true"/>
          <p:nvPr/>
        </p:nvSpPr>
        <p:spPr>
          <a:xfrm rot="0">
            <a:off x="8586411" y="2085434"/>
            <a:ext cx="7041803" cy="1490981"/>
          </a:xfrm>
          <a:prstGeom prst="rect">
            <a:avLst/>
          </a:prstGeom>
        </p:spPr>
        <p:txBody>
          <a:bodyPr anchor="t" rtlCol="false" tIns="0" lIns="0" bIns="0" rIns="0">
            <a:spAutoFit/>
          </a:bodyPr>
          <a:lstStyle/>
          <a:p>
            <a:pPr algn="l">
              <a:lnSpc>
                <a:spcPts val="3919"/>
              </a:lnSpc>
            </a:pPr>
            <a:r>
              <a:rPr lang="en-US" sz="2799">
                <a:solidFill>
                  <a:srgbClr val="FEFEFE"/>
                </a:solidFill>
                <a:latin typeface="Arial"/>
                <a:ea typeface="Arial"/>
                <a:cs typeface="Arial"/>
                <a:sym typeface="Arial"/>
              </a:rPr>
              <a:t>•30+ years of proven expertise.</a:t>
            </a:r>
          </a:p>
          <a:p>
            <a:pPr algn="l">
              <a:lnSpc>
                <a:spcPts val="3919"/>
              </a:lnSpc>
            </a:pPr>
            <a:r>
              <a:rPr lang="en-US" sz="2799">
                <a:solidFill>
                  <a:srgbClr val="FEFEFE"/>
                </a:solidFill>
                <a:latin typeface="Arial"/>
                <a:ea typeface="Arial"/>
                <a:cs typeface="Arial"/>
                <a:sym typeface="Arial"/>
              </a:rPr>
              <a:t>•Up to 60% cost savings.</a:t>
            </a:r>
          </a:p>
          <a:p>
            <a:pPr algn="l">
              <a:lnSpc>
                <a:spcPts val="3919"/>
              </a:lnSpc>
            </a:pPr>
            <a:r>
              <a:rPr lang="en-US" sz="2799">
                <a:solidFill>
                  <a:srgbClr val="FEFEFE"/>
                </a:solidFill>
                <a:latin typeface="Arial"/>
                <a:ea typeface="Arial"/>
                <a:cs typeface="Arial"/>
                <a:sym typeface="Arial"/>
              </a:rPr>
              <a:t>•Certified global quality &amp; security standards.</a:t>
            </a:r>
          </a:p>
        </p:txBody>
      </p:sp>
      <p:sp>
        <p:nvSpPr>
          <p:cNvPr name="TextBox 15" id="15"/>
          <p:cNvSpPr txBox="true"/>
          <p:nvPr/>
        </p:nvSpPr>
        <p:spPr>
          <a:xfrm rot="0">
            <a:off x="10308032" y="7731758"/>
            <a:ext cx="2892623" cy="457200"/>
          </a:xfrm>
          <a:prstGeom prst="rect">
            <a:avLst/>
          </a:prstGeom>
        </p:spPr>
        <p:txBody>
          <a:bodyPr anchor="t" rtlCol="false" tIns="0" lIns="0" bIns="0" rIns="0">
            <a:spAutoFit/>
          </a:bodyPr>
          <a:lstStyle/>
          <a:p>
            <a:pPr algn="ctr" marL="0" indent="0" lvl="0">
              <a:lnSpc>
                <a:spcPts val="3299"/>
              </a:lnSpc>
              <a:spcBef>
                <a:spcPct val="0"/>
              </a:spcBef>
            </a:pPr>
            <a:r>
              <a:rPr lang="en-US" b="true" sz="2999" strike="noStrike" u="none">
                <a:solidFill>
                  <a:srgbClr val="FEFEFE"/>
                </a:solidFill>
                <a:latin typeface="Helvetica World Bold"/>
                <a:ea typeface="Helvetica World Bold"/>
                <a:cs typeface="Helvetica World Bold"/>
                <a:sym typeface="Helvetica World Bold"/>
              </a:rPr>
              <a:t>info@eliteesi.ca</a:t>
            </a:r>
          </a:p>
        </p:txBody>
      </p:sp>
      <p:sp>
        <p:nvSpPr>
          <p:cNvPr name="TextBox 16" id="16"/>
          <p:cNvSpPr txBox="true"/>
          <p:nvPr/>
        </p:nvSpPr>
        <p:spPr>
          <a:xfrm rot="0">
            <a:off x="9840073" y="6958935"/>
            <a:ext cx="3509277" cy="457200"/>
          </a:xfrm>
          <a:prstGeom prst="rect">
            <a:avLst/>
          </a:prstGeom>
        </p:spPr>
        <p:txBody>
          <a:bodyPr anchor="t" rtlCol="false" tIns="0" lIns="0" bIns="0" rIns="0">
            <a:spAutoFit/>
          </a:bodyPr>
          <a:lstStyle/>
          <a:p>
            <a:pPr algn="ctr">
              <a:lnSpc>
                <a:spcPts val="3299"/>
              </a:lnSpc>
              <a:spcBef>
                <a:spcPct val="0"/>
              </a:spcBef>
            </a:pPr>
            <a:r>
              <a:rPr lang="en-US" b="true" sz="2999">
                <a:solidFill>
                  <a:srgbClr val="FEFEFE"/>
                </a:solidFill>
                <a:latin typeface="Helvetica World Bold"/>
                <a:ea typeface="Helvetica World Bold"/>
                <a:cs typeface="Helvetica World Bold"/>
                <a:sym typeface="Helvetica World Bold"/>
              </a:rPr>
              <a:t>+1 778-861-4072</a:t>
            </a:r>
          </a:p>
        </p:txBody>
      </p:sp>
      <p:sp>
        <p:nvSpPr>
          <p:cNvPr name="TextBox 17" id="17"/>
          <p:cNvSpPr txBox="true"/>
          <p:nvPr/>
        </p:nvSpPr>
        <p:spPr>
          <a:xfrm rot="0">
            <a:off x="10752284" y="5965076"/>
            <a:ext cx="1889820" cy="356235"/>
          </a:xfrm>
          <a:prstGeom prst="rect">
            <a:avLst/>
          </a:prstGeom>
        </p:spPr>
        <p:txBody>
          <a:bodyPr anchor="t" rtlCol="false" tIns="0" lIns="0" bIns="0" rIns="0">
            <a:spAutoFit/>
          </a:bodyPr>
          <a:lstStyle/>
          <a:p>
            <a:pPr algn="ctr">
              <a:lnSpc>
                <a:spcPts val="2939"/>
              </a:lnSpc>
              <a:spcBef>
                <a:spcPct val="0"/>
              </a:spcBef>
            </a:pPr>
            <a:r>
              <a:rPr lang="en-US" b="true" sz="2099">
                <a:solidFill>
                  <a:srgbClr val="0F61A5"/>
                </a:solidFill>
                <a:latin typeface="Open Sans Bold"/>
                <a:ea typeface="Open Sans Bold"/>
                <a:cs typeface="Open Sans Bold"/>
                <a:sym typeface="Open Sans Bold"/>
              </a:rPr>
              <a:t>@elit.eesi2025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DAG55E3iHsk</dc:identifier>
  <dcterms:modified xsi:type="dcterms:W3CDTF">2011-08-01T06:04:30Z</dcterms:modified>
  <cp:revision>1</cp:revision>
  <dc:title>Elite Enterprise Health care presentation</dc:title>
</cp:coreProperties>
</file>